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mailto:mohamed.abdeen.data@example.com" TargetMode="External"/><Relationship Id="rId7" Type="http://schemas.openxmlformats.org/officeDocument/2006/relationships/hyperlink" Target="https://www.linkedin.com/in/mohamedabdeen" TargetMode="External"/><Relationship Id="rId10" Type="http://schemas.openxmlformats.org/officeDocument/2006/relationships/hyperlink" Target="https://www.mohamedabdeen.data"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image" Target="../media/image-7-4.png"/><Relationship Id="rId6" Type="http://schemas.openxmlformats.org/officeDocument/2006/relationships/image" Target="../media/image-7-5.svg"/><Relationship Id="rId8" Type="http://schemas.openxmlformats.org/officeDocument/2006/relationships/image" Target="../media/image-7-6.png"/><Relationship Id="rId9" Type="http://schemas.openxmlformats.org/officeDocument/2006/relationships/image" Target="../media/image-7-7.sv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52186"/>
            <a:ext cx="748260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Mohamed Abdeen Mostafa</a:t>
            </a:r>
            <a:endParaRPr lang="en-US" sz="4450" dirty="0"/>
          </a:p>
        </p:txBody>
      </p:sp>
      <p:sp>
        <p:nvSpPr>
          <p:cNvPr id="4" name="Text 1"/>
          <p:cNvSpPr/>
          <p:nvPr/>
        </p:nvSpPr>
        <p:spPr>
          <a:xfrm>
            <a:off x="793790" y="3051691"/>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Data Enthusiast | Constant Learner</a:t>
            </a:r>
            <a:endParaRPr lang="en-US" sz="3550" dirty="0"/>
          </a:p>
        </p:txBody>
      </p:sp>
      <p:sp>
        <p:nvSpPr>
          <p:cNvPr id="5" name="Text 2"/>
          <p:cNvSpPr/>
          <p:nvPr/>
        </p:nvSpPr>
        <p:spPr>
          <a:xfrm>
            <a:off x="793790" y="452580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Passionate about uncovering data's secrets and delivering precise, actionable insights. Committed to leveraging diverse methodologies and tools to help teams and businesses achieve their goals, grounded in real-world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8302"/>
          </a:xfrm>
          <a:prstGeom prst="rect">
            <a:avLst/>
          </a:prstGeom>
        </p:spPr>
      </p:pic>
      <p:sp>
        <p:nvSpPr>
          <p:cNvPr id="3" name="Shape 0"/>
          <p:cNvSpPr/>
          <p:nvPr/>
        </p:nvSpPr>
        <p:spPr>
          <a:xfrm>
            <a:off x="730329" y="3188018"/>
            <a:ext cx="2118360" cy="392073"/>
          </a:xfrm>
          <a:prstGeom prst="roundRect">
            <a:avLst>
              <a:gd name="adj" fmla="val 17882"/>
            </a:avLst>
          </a:prstGeom>
          <a:solidFill>
            <a:srgbClr val="DADBF1"/>
          </a:solidFill>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464" y="3300532"/>
            <a:ext cx="166926" cy="166926"/>
          </a:xfrm>
          <a:prstGeom prst="rect">
            <a:avLst/>
          </a:prstGeom>
        </p:spPr>
      </p:pic>
      <p:sp>
        <p:nvSpPr>
          <p:cNvPr id="5" name="Text 1"/>
          <p:cNvSpPr/>
          <p:nvPr/>
        </p:nvSpPr>
        <p:spPr>
          <a:xfrm>
            <a:off x="1105853" y="3250525"/>
            <a:ext cx="1617702" cy="267057"/>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CAREER OBJECTIVE</a:t>
            </a:r>
            <a:endParaRPr lang="en-US" sz="1300" dirty="0"/>
          </a:p>
        </p:txBody>
      </p:sp>
      <p:sp>
        <p:nvSpPr>
          <p:cNvPr id="6" name="Text 2"/>
          <p:cNvSpPr/>
          <p:nvPr/>
        </p:nvSpPr>
        <p:spPr>
          <a:xfrm>
            <a:off x="730329" y="3663553"/>
            <a:ext cx="5359837" cy="521613"/>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Inter Bold" pitchFamily="34" charset="0"/>
                <a:ea typeface="Inter Bold" pitchFamily="34" charset="-122"/>
                <a:cs typeface="Inter Bold" pitchFamily="34" charset="-120"/>
              </a:rPr>
              <a:t>Unlocking Data's Potential</a:t>
            </a:r>
            <a:endParaRPr lang="en-US" sz="3250" dirty="0"/>
          </a:p>
        </p:txBody>
      </p:sp>
      <p:sp>
        <p:nvSpPr>
          <p:cNvPr id="7" name="Text 3"/>
          <p:cNvSpPr/>
          <p:nvPr/>
        </p:nvSpPr>
        <p:spPr>
          <a:xfrm>
            <a:off x="730329" y="4498062"/>
            <a:ext cx="13169741" cy="100155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As a dedicated Data Enthusiast and perpetual learner, I thrive on exploring the depths of data to unearth valuable insights. My objective is to empower teams and businesses by transforming complex data into clear, actionable strategies, ensuring accuracy and clarity in every deliverable.</a:t>
            </a:r>
            <a:endParaRPr lang="en-US" sz="1600" dirty="0"/>
          </a:p>
        </p:txBody>
      </p:sp>
      <p:sp>
        <p:nvSpPr>
          <p:cNvPr id="8" name="Shape 4"/>
          <p:cNvSpPr/>
          <p:nvPr/>
        </p:nvSpPr>
        <p:spPr>
          <a:xfrm>
            <a:off x="730329" y="5734288"/>
            <a:ext cx="4250769" cy="1915597"/>
          </a:xfrm>
          <a:prstGeom prst="roundRect">
            <a:avLst>
              <a:gd name="adj" fmla="val 5728"/>
            </a:avLst>
          </a:prstGeom>
          <a:solidFill>
            <a:srgbClr val="FFFFFF"/>
          </a:solidFill>
          <a:ln w="22860">
            <a:solidFill>
              <a:srgbClr val="C0C1D7"/>
            </a:solidFill>
            <a:prstDash val="solid"/>
          </a:ln>
        </p:spPr>
      </p:sp>
      <p:sp>
        <p:nvSpPr>
          <p:cNvPr id="9" name="Shape 5"/>
          <p:cNvSpPr/>
          <p:nvPr/>
        </p:nvSpPr>
        <p:spPr>
          <a:xfrm>
            <a:off x="707469" y="5734288"/>
            <a:ext cx="91440" cy="1915597"/>
          </a:xfrm>
          <a:prstGeom prst="roundRect">
            <a:avLst>
              <a:gd name="adj" fmla="val 95844"/>
            </a:avLst>
          </a:prstGeom>
          <a:solidFill>
            <a:srgbClr val="4950BC"/>
          </a:solidFill>
          <a:ln/>
        </p:spPr>
      </p:sp>
      <p:sp>
        <p:nvSpPr>
          <p:cNvPr id="10" name="Text 6"/>
          <p:cNvSpPr/>
          <p:nvPr/>
        </p:nvSpPr>
        <p:spPr>
          <a:xfrm>
            <a:off x="1030367" y="5965746"/>
            <a:ext cx="3211235" cy="325993"/>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Discovering Data Secrets</a:t>
            </a:r>
            <a:endParaRPr lang="en-US" sz="2050" dirty="0"/>
          </a:p>
        </p:txBody>
      </p:sp>
      <p:sp>
        <p:nvSpPr>
          <p:cNvPr id="11" name="Text 7"/>
          <p:cNvSpPr/>
          <p:nvPr/>
        </p:nvSpPr>
        <p:spPr>
          <a:xfrm>
            <a:off x="1030367" y="6416873"/>
            <a:ext cx="3719274" cy="100155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Enjoying the journey of finding precious insights within vast datasets.</a:t>
            </a:r>
            <a:endParaRPr lang="en-US" sz="1600" dirty="0"/>
          </a:p>
        </p:txBody>
      </p:sp>
      <p:sp>
        <p:nvSpPr>
          <p:cNvPr id="12" name="Shape 8"/>
          <p:cNvSpPr/>
          <p:nvPr/>
        </p:nvSpPr>
        <p:spPr>
          <a:xfrm>
            <a:off x="5189696" y="5734288"/>
            <a:ext cx="4250888" cy="1915597"/>
          </a:xfrm>
          <a:prstGeom prst="roundRect">
            <a:avLst>
              <a:gd name="adj" fmla="val 5728"/>
            </a:avLst>
          </a:prstGeom>
          <a:solidFill>
            <a:srgbClr val="FFFFFF"/>
          </a:solidFill>
          <a:ln w="22860">
            <a:solidFill>
              <a:srgbClr val="C0C1D7"/>
            </a:solidFill>
            <a:prstDash val="solid"/>
          </a:ln>
        </p:spPr>
      </p:sp>
      <p:sp>
        <p:nvSpPr>
          <p:cNvPr id="13" name="Shape 9"/>
          <p:cNvSpPr/>
          <p:nvPr/>
        </p:nvSpPr>
        <p:spPr>
          <a:xfrm>
            <a:off x="5166836" y="5734288"/>
            <a:ext cx="91440" cy="1915597"/>
          </a:xfrm>
          <a:prstGeom prst="roundRect">
            <a:avLst>
              <a:gd name="adj" fmla="val 95844"/>
            </a:avLst>
          </a:prstGeom>
          <a:solidFill>
            <a:srgbClr val="4950BC"/>
          </a:solidFill>
          <a:ln/>
        </p:spPr>
      </p:sp>
      <p:sp>
        <p:nvSpPr>
          <p:cNvPr id="14" name="Text 10"/>
          <p:cNvSpPr/>
          <p:nvPr/>
        </p:nvSpPr>
        <p:spPr>
          <a:xfrm>
            <a:off x="5489734" y="5965746"/>
            <a:ext cx="2670334" cy="325993"/>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Accuracy and Clarity</a:t>
            </a:r>
            <a:endParaRPr lang="en-US" sz="2050" dirty="0"/>
          </a:p>
        </p:txBody>
      </p:sp>
      <p:sp>
        <p:nvSpPr>
          <p:cNvPr id="15" name="Text 11"/>
          <p:cNvSpPr/>
          <p:nvPr/>
        </p:nvSpPr>
        <p:spPr>
          <a:xfrm>
            <a:off x="5489734" y="6416873"/>
            <a:ext cx="3719393" cy="66770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Delivering insights with precision and easy-to-understand presentations.</a:t>
            </a:r>
            <a:endParaRPr lang="en-US" sz="1600" dirty="0"/>
          </a:p>
        </p:txBody>
      </p:sp>
      <p:sp>
        <p:nvSpPr>
          <p:cNvPr id="16" name="Shape 12"/>
          <p:cNvSpPr/>
          <p:nvPr/>
        </p:nvSpPr>
        <p:spPr>
          <a:xfrm>
            <a:off x="9649182" y="5734288"/>
            <a:ext cx="4250769" cy="1915597"/>
          </a:xfrm>
          <a:prstGeom prst="roundRect">
            <a:avLst>
              <a:gd name="adj" fmla="val 5728"/>
            </a:avLst>
          </a:prstGeom>
          <a:solidFill>
            <a:srgbClr val="FFFFFF"/>
          </a:solidFill>
          <a:ln w="22860">
            <a:solidFill>
              <a:srgbClr val="C0C1D7"/>
            </a:solidFill>
            <a:prstDash val="solid"/>
          </a:ln>
        </p:spPr>
      </p:sp>
      <p:sp>
        <p:nvSpPr>
          <p:cNvPr id="17" name="Shape 13"/>
          <p:cNvSpPr/>
          <p:nvPr/>
        </p:nvSpPr>
        <p:spPr>
          <a:xfrm>
            <a:off x="9626322" y="5734288"/>
            <a:ext cx="91440" cy="1915597"/>
          </a:xfrm>
          <a:prstGeom prst="roundRect">
            <a:avLst>
              <a:gd name="adj" fmla="val 95844"/>
            </a:avLst>
          </a:prstGeom>
          <a:solidFill>
            <a:srgbClr val="4950BC"/>
          </a:solidFill>
          <a:ln/>
        </p:spPr>
      </p:sp>
      <p:sp>
        <p:nvSpPr>
          <p:cNvPr id="18" name="Text 14"/>
          <p:cNvSpPr/>
          <p:nvPr/>
        </p:nvSpPr>
        <p:spPr>
          <a:xfrm>
            <a:off x="9949220" y="5965746"/>
            <a:ext cx="3290887" cy="325993"/>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Achieving Business Goals</a:t>
            </a:r>
            <a:endParaRPr lang="en-US" sz="2050" dirty="0"/>
          </a:p>
        </p:txBody>
      </p:sp>
      <p:sp>
        <p:nvSpPr>
          <p:cNvPr id="19" name="Text 15"/>
          <p:cNvSpPr/>
          <p:nvPr/>
        </p:nvSpPr>
        <p:spPr>
          <a:xfrm>
            <a:off x="9949220" y="6416873"/>
            <a:ext cx="3719274" cy="100155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Utilizing a variety of methodologies and tools honed through real-world scenarios.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2941558" y="380643"/>
            <a:ext cx="1783794" cy="259794"/>
          </a:xfrm>
          <a:prstGeom prst="roundRect">
            <a:avLst>
              <a:gd name="adj" fmla="val 17887"/>
            </a:avLst>
          </a:prstGeom>
          <a:solidFill>
            <a:srgbClr val="DADBF1"/>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24426" y="455176"/>
            <a:ext cx="110609" cy="110609"/>
          </a:xfrm>
          <a:prstGeom prst="rect">
            <a:avLst/>
          </a:prstGeom>
        </p:spPr>
      </p:pic>
      <p:sp>
        <p:nvSpPr>
          <p:cNvPr id="4" name="Text 1"/>
          <p:cNvSpPr/>
          <p:nvPr/>
        </p:nvSpPr>
        <p:spPr>
          <a:xfrm>
            <a:off x="3190280" y="422077"/>
            <a:ext cx="1452205" cy="176927"/>
          </a:xfrm>
          <a:prstGeom prst="rect">
            <a:avLst/>
          </a:prstGeom>
          <a:noFill/>
          <a:ln/>
        </p:spPr>
        <p:txBody>
          <a:bodyPr wrap="none" lIns="0" tIns="0" rIns="0" bIns="0" rtlCol="0" anchor="t"/>
          <a:lstStyle/>
          <a:p>
            <a:pPr algn="l" indent="0" marL="0">
              <a:lnSpc>
                <a:spcPts val="1350"/>
              </a:lnSpc>
              <a:buNone/>
            </a:pPr>
            <a:r>
              <a:rPr lang="en-US" sz="850" dirty="0">
                <a:solidFill>
                  <a:srgbClr val="272525"/>
                </a:solidFill>
                <a:latin typeface="Inter" pitchFamily="34" charset="0"/>
                <a:ea typeface="Inter" pitchFamily="34" charset="-122"/>
                <a:cs typeface="Inter" pitchFamily="34" charset="-120"/>
              </a:rPr>
              <a:t>EDUCATION &amp; EXPERIENCE</a:t>
            </a:r>
            <a:endParaRPr lang="en-US" sz="850" dirty="0"/>
          </a:p>
        </p:txBody>
      </p:sp>
      <p:sp>
        <p:nvSpPr>
          <p:cNvPr id="5" name="Text 2"/>
          <p:cNvSpPr/>
          <p:nvPr/>
        </p:nvSpPr>
        <p:spPr>
          <a:xfrm>
            <a:off x="2941558" y="695682"/>
            <a:ext cx="6465332" cy="34563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Foundational Knowledge &amp; Practical Application</a:t>
            </a:r>
            <a:endParaRPr lang="en-US" sz="2150" dirty="0"/>
          </a:p>
        </p:txBody>
      </p:sp>
      <p:sp>
        <p:nvSpPr>
          <p:cNvPr id="6" name="Text 3"/>
          <p:cNvSpPr/>
          <p:nvPr/>
        </p:nvSpPr>
        <p:spPr>
          <a:xfrm>
            <a:off x="2941558" y="1248728"/>
            <a:ext cx="8747284" cy="44267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My academic background in Computer Science and Information Systems, combined with hands-on internships, has provided a strong foundation in both theoretical concepts and practical data applications.</a:t>
            </a:r>
            <a:endParaRPr lang="en-US" sz="1050" dirty="0"/>
          </a:p>
        </p:txBody>
      </p:sp>
      <p:sp>
        <p:nvSpPr>
          <p:cNvPr id="7" name="Text 4"/>
          <p:cNvSpPr/>
          <p:nvPr/>
        </p:nvSpPr>
        <p:spPr>
          <a:xfrm>
            <a:off x="2941558" y="1985129"/>
            <a:ext cx="2074426" cy="259199"/>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Education</a:t>
            </a:r>
            <a:endParaRPr lang="en-US" sz="1600" dirty="0"/>
          </a:p>
        </p:txBody>
      </p:sp>
      <p:sp>
        <p:nvSpPr>
          <p:cNvPr id="8" name="Text 5"/>
          <p:cNvSpPr/>
          <p:nvPr/>
        </p:nvSpPr>
        <p:spPr>
          <a:xfrm>
            <a:off x="2941558" y="2382560"/>
            <a:ext cx="4204930" cy="22133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B.Sc. of Computer Science and Information Systems</a:t>
            </a:r>
            <a:endParaRPr lang="en-US" sz="1050" dirty="0"/>
          </a:p>
        </p:txBody>
      </p:sp>
      <p:sp>
        <p:nvSpPr>
          <p:cNvPr id="9" name="Text 6"/>
          <p:cNvSpPr/>
          <p:nvPr/>
        </p:nvSpPr>
        <p:spPr>
          <a:xfrm>
            <a:off x="2941558" y="2652236"/>
            <a:ext cx="4204930" cy="22133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The Higher Institute of 6th October [2025]</a:t>
            </a:r>
            <a:endParaRPr lang="en-US" sz="1050" dirty="0"/>
          </a:p>
        </p:txBody>
      </p:sp>
      <p:sp>
        <p:nvSpPr>
          <p:cNvPr id="10" name="Text 7"/>
          <p:cNvSpPr/>
          <p:nvPr/>
        </p:nvSpPr>
        <p:spPr>
          <a:xfrm>
            <a:off x="2941558" y="2921913"/>
            <a:ext cx="4204930" cy="22133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GPA: 3.1</a:t>
            </a:r>
            <a:endParaRPr lang="en-US" sz="1050" dirty="0"/>
          </a:p>
        </p:txBody>
      </p:sp>
      <p:sp>
        <p:nvSpPr>
          <p:cNvPr id="11" name="Text 8"/>
          <p:cNvSpPr/>
          <p:nvPr/>
        </p:nvSpPr>
        <p:spPr>
          <a:xfrm>
            <a:off x="2941558" y="3281482"/>
            <a:ext cx="2813328" cy="259199"/>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Work Experience Highlights</a:t>
            </a:r>
            <a:endParaRPr lang="en-US" sz="1600" dirty="0"/>
          </a:p>
        </p:txBody>
      </p:sp>
      <p:sp>
        <p:nvSpPr>
          <p:cNvPr id="12" name="Text 9"/>
          <p:cNvSpPr/>
          <p:nvPr/>
        </p:nvSpPr>
        <p:spPr>
          <a:xfrm>
            <a:off x="2941558" y="3678912"/>
            <a:ext cx="4204930" cy="221337"/>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Power BI Internship</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(Jan 2026 – May 2026)</a:t>
            </a:r>
            <a:endParaRPr lang="en-US" sz="1050" dirty="0"/>
          </a:p>
        </p:txBody>
      </p:sp>
      <p:sp>
        <p:nvSpPr>
          <p:cNvPr id="13" name="Text 10"/>
          <p:cNvSpPr/>
          <p:nvPr/>
        </p:nvSpPr>
        <p:spPr>
          <a:xfrm>
            <a:off x="2941558" y="3948589"/>
            <a:ext cx="4204930" cy="221337"/>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Information Technology Institute – ITI</a:t>
            </a:r>
            <a:endParaRPr lang="en-US" sz="1050" dirty="0"/>
          </a:p>
        </p:txBody>
      </p:sp>
      <p:sp>
        <p:nvSpPr>
          <p:cNvPr id="14" name="Text 11"/>
          <p:cNvSpPr/>
          <p:nvPr/>
        </p:nvSpPr>
        <p:spPr>
          <a:xfrm>
            <a:off x="2941558" y="4218265"/>
            <a:ext cx="4204930" cy="664012"/>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Delivered interactive, KPI-driven dashboards and data models, mastering Power BI, DAX, SQL, and data warehousing.</a:t>
            </a:r>
            <a:endParaRPr lang="en-US" sz="1050" dirty="0"/>
          </a:p>
        </p:txBody>
      </p:sp>
      <p:pic>
        <p:nvPicPr>
          <p:cNvPr id="15" name="Image 1" descr="preencoded.png">    </p:cNvPr>
          <p:cNvPicPr>
            <a:picLocks noChangeAspect="1"/>
          </p:cNvPicPr>
          <p:nvPr/>
        </p:nvPicPr>
        <p:blipFill>
          <a:blip r:embed="rId3"/>
          <a:stretch>
            <a:fillRect/>
          </a:stretch>
        </p:blipFill>
        <p:spPr>
          <a:xfrm>
            <a:off x="7491532" y="2002393"/>
            <a:ext cx="4204930" cy="4204930"/>
          </a:xfrm>
          <a:prstGeom prst="rect">
            <a:avLst/>
          </a:prstGeom>
        </p:spPr>
      </p:pic>
      <p:sp>
        <p:nvSpPr>
          <p:cNvPr id="16" name="Shape 12"/>
          <p:cNvSpPr/>
          <p:nvPr/>
        </p:nvSpPr>
        <p:spPr>
          <a:xfrm>
            <a:off x="2941558" y="6518315"/>
            <a:ext cx="4304467" cy="1330643"/>
          </a:xfrm>
          <a:prstGeom prst="roundRect">
            <a:avLst>
              <a:gd name="adj" fmla="val 4365"/>
            </a:avLst>
          </a:prstGeom>
          <a:solidFill>
            <a:srgbClr val="FFFFFF"/>
          </a:solidFill>
          <a:ln w="15240">
            <a:solidFill>
              <a:srgbClr val="C0C1D7"/>
            </a:solidFill>
            <a:prstDash val="solid"/>
          </a:ln>
        </p:spPr>
      </p:sp>
      <p:pic>
        <p:nvPicPr>
          <p:cNvPr id="17" name="Image 2" descr="preencoded.png">    </p:cNvPr>
          <p:cNvPicPr>
            <a:picLocks noChangeAspect="1"/>
          </p:cNvPicPr>
          <p:nvPr/>
        </p:nvPicPr>
        <p:blipFill>
          <a:blip r:embed="rId4"/>
          <a:stretch>
            <a:fillRect/>
          </a:stretch>
        </p:blipFill>
        <p:spPr>
          <a:xfrm>
            <a:off x="2873931" y="6450687"/>
            <a:ext cx="165854" cy="165854"/>
          </a:xfrm>
          <a:prstGeom prst="rect">
            <a:avLst/>
          </a:prstGeom>
        </p:spPr>
      </p:pic>
      <p:pic>
        <p:nvPicPr>
          <p:cNvPr id="18" name="Image 3" descr="preencoded.png">    </p:cNvPr>
          <p:cNvPicPr>
            <a:picLocks noChangeAspect="1"/>
          </p:cNvPicPr>
          <p:nvPr/>
        </p:nvPicPr>
        <p:blipFill>
          <a:blip r:embed="rId5"/>
          <a:stretch>
            <a:fillRect/>
          </a:stretch>
        </p:blipFill>
        <p:spPr>
          <a:xfrm>
            <a:off x="7147798" y="7750731"/>
            <a:ext cx="165854" cy="165854"/>
          </a:xfrm>
          <a:prstGeom prst="rect">
            <a:avLst/>
          </a:prstGeom>
        </p:spPr>
      </p:pic>
      <p:sp>
        <p:nvSpPr>
          <p:cNvPr id="19" name="Text 13"/>
          <p:cNvSpPr/>
          <p:nvPr/>
        </p:nvSpPr>
        <p:spPr>
          <a:xfrm>
            <a:off x="3164205" y="6740962"/>
            <a:ext cx="3859173" cy="885349"/>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Specialized in building and deploying end-to-end machine learning models using Python and Microsoft ML Stack, covering predictive analytics, feature engineering, and model optimization.</a:t>
            </a:r>
            <a:endParaRPr lang="en-US" sz="1050" dirty="0"/>
          </a:p>
        </p:txBody>
      </p:sp>
      <p:sp>
        <p:nvSpPr>
          <p:cNvPr id="20" name="Shape 14"/>
          <p:cNvSpPr/>
          <p:nvPr/>
        </p:nvSpPr>
        <p:spPr>
          <a:xfrm>
            <a:off x="7384256" y="6518315"/>
            <a:ext cx="4304586" cy="1330643"/>
          </a:xfrm>
          <a:prstGeom prst="roundRect">
            <a:avLst>
              <a:gd name="adj" fmla="val 4365"/>
            </a:avLst>
          </a:prstGeom>
          <a:solidFill>
            <a:srgbClr val="FFFFFF"/>
          </a:solidFill>
          <a:ln w="15240">
            <a:solidFill>
              <a:srgbClr val="C0C1D7"/>
            </a:solidFill>
            <a:prstDash val="solid"/>
          </a:ln>
        </p:spPr>
      </p:sp>
      <p:pic>
        <p:nvPicPr>
          <p:cNvPr id="21" name="Image 4" descr="preencoded.png">    </p:cNvPr>
          <p:cNvPicPr>
            <a:picLocks noChangeAspect="1"/>
          </p:cNvPicPr>
          <p:nvPr/>
        </p:nvPicPr>
        <p:blipFill>
          <a:blip r:embed="rId6"/>
          <a:stretch>
            <a:fillRect/>
          </a:stretch>
        </p:blipFill>
        <p:spPr>
          <a:xfrm>
            <a:off x="7316629" y="6450687"/>
            <a:ext cx="165854" cy="165854"/>
          </a:xfrm>
          <a:prstGeom prst="rect">
            <a:avLst/>
          </a:prstGeom>
        </p:spPr>
      </p:pic>
      <p:pic>
        <p:nvPicPr>
          <p:cNvPr id="22" name="Image 5" descr="preencoded.png">    </p:cNvPr>
          <p:cNvPicPr>
            <a:picLocks noChangeAspect="1"/>
          </p:cNvPicPr>
          <p:nvPr/>
        </p:nvPicPr>
        <p:blipFill>
          <a:blip r:embed="rId7"/>
          <a:stretch>
            <a:fillRect/>
          </a:stretch>
        </p:blipFill>
        <p:spPr>
          <a:xfrm>
            <a:off x="11590615" y="7750731"/>
            <a:ext cx="165854" cy="165854"/>
          </a:xfrm>
          <a:prstGeom prst="rect">
            <a:avLst/>
          </a:prstGeom>
        </p:spPr>
      </p:pic>
      <p:sp>
        <p:nvSpPr>
          <p:cNvPr id="23" name="Text 15"/>
          <p:cNvSpPr/>
          <p:nvPr/>
        </p:nvSpPr>
        <p:spPr>
          <a:xfrm>
            <a:off x="7606903" y="6740962"/>
            <a:ext cx="3859292" cy="664012"/>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Applied statistical analysis and industry best practices to transform raw data into production-ready AI solutions and scalable ML pipelines.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276826" y="579239"/>
            <a:ext cx="2146459" cy="358854"/>
          </a:xfrm>
          <a:prstGeom prst="roundRect">
            <a:avLst>
              <a:gd name="adj" fmla="val 17878"/>
            </a:avLst>
          </a:prstGeom>
          <a:solidFill>
            <a:srgbClr val="DADBF1"/>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91364" y="682347"/>
            <a:ext cx="152638" cy="152638"/>
          </a:xfrm>
          <a:prstGeom prst="rect">
            <a:avLst/>
          </a:prstGeom>
        </p:spPr>
      </p:pic>
      <p:sp>
        <p:nvSpPr>
          <p:cNvPr id="4" name="Text 1"/>
          <p:cNvSpPr/>
          <p:nvPr/>
        </p:nvSpPr>
        <p:spPr>
          <a:xfrm>
            <a:off x="1620322" y="636508"/>
            <a:ext cx="1688425" cy="244316"/>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PROFESSIONAL ROLES</a:t>
            </a:r>
            <a:endParaRPr lang="en-US" sz="1200" dirty="0"/>
          </a:p>
        </p:txBody>
      </p:sp>
      <p:sp>
        <p:nvSpPr>
          <p:cNvPr id="5" name="Text 2"/>
          <p:cNvSpPr/>
          <p:nvPr/>
        </p:nvSpPr>
        <p:spPr>
          <a:xfrm>
            <a:off x="1276826" y="1014413"/>
            <a:ext cx="5828109" cy="477202"/>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Diverse Experience in Data &amp; AI</a:t>
            </a:r>
            <a:endParaRPr lang="en-US" sz="3000" dirty="0"/>
          </a:p>
        </p:txBody>
      </p:sp>
      <p:sp>
        <p:nvSpPr>
          <p:cNvPr id="6" name="Text 3"/>
          <p:cNvSpPr/>
          <p:nvPr/>
        </p:nvSpPr>
        <p:spPr>
          <a:xfrm>
            <a:off x="1276826" y="1777960"/>
            <a:ext cx="12076748" cy="611029"/>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From freelancing as a Data Analyst to training employees and contributing to cutting-edge AI projects, my career trajectory reflects a broad and deep engagement with the data landscape.</a:t>
            </a:r>
            <a:endParaRPr lang="en-US" sz="1500" dirty="0"/>
          </a:p>
        </p:txBody>
      </p:sp>
      <p:sp>
        <p:nvSpPr>
          <p:cNvPr id="7" name="Shape 4"/>
          <p:cNvSpPr/>
          <p:nvPr/>
        </p:nvSpPr>
        <p:spPr>
          <a:xfrm>
            <a:off x="7303770" y="2603778"/>
            <a:ext cx="22860" cy="5046583"/>
          </a:xfrm>
          <a:prstGeom prst="roundRect">
            <a:avLst>
              <a:gd name="adj" fmla="val 350806"/>
            </a:avLst>
          </a:prstGeom>
          <a:solidFill>
            <a:srgbClr val="C0C1D7"/>
          </a:solidFill>
          <a:ln/>
        </p:spPr>
      </p:sp>
      <p:sp>
        <p:nvSpPr>
          <p:cNvPr id="8" name="Shape 5"/>
          <p:cNvSpPr/>
          <p:nvPr/>
        </p:nvSpPr>
        <p:spPr>
          <a:xfrm>
            <a:off x="6956227" y="2807137"/>
            <a:ext cx="381833" cy="22860"/>
          </a:xfrm>
          <a:prstGeom prst="roundRect">
            <a:avLst>
              <a:gd name="adj" fmla="val 350806"/>
            </a:avLst>
          </a:prstGeom>
          <a:solidFill>
            <a:srgbClr val="C0C1D7"/>
          </a:solidFill>
          <a:ln/>
        </p:spPr>
      </p:sp>
      <p:sp>
        <p:nvSpPr>
          <p:cNvPr id="9" name="Shape 6"/>
          <p:cNvSpPr/>
          <p:nvPr/>
        </p:nvSpPr>
        <p:spPr>
          <a:xfrm>
            <a:off x="7243643" y="2747010"/>
            <a:ext cx="143113" cy="143113"/>
          </a:xfrm>
          <a:prstGeom prst="roundRect">
            <a:avLst>
              <a:gd name="adj" fmla="val 319468"/>
            </a:avLst>
          </a:prstGeom>
          <a:solidFill>
            <a:srgbClr val="4950BC"/>
          </a:solidFill>
          <a:ln/>
        </p:spPr>
      </p:sp>
      <p:sp>
        <p:nvSpPr>
          <p:cNvPr id="10" name="Text 7"/>
          <p:cNvSpPr/>
          <p:nvPr/>
        </p:nvSpPr>
        <p:spPr>
          <a:xfrm>
            <a:off x="3761184" y="2669381"/>
            <a:ext cx="2790349" cy="298371"/>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Data Analyst Freelancer</a:t>
            </a:r>
            <a:endParaRPr lang="en-US" sz="1850" dirty="0"/>
          </a:p>
        </p:txBody>
      </p:sp>
      <p:sp>
        <p:nvSpPr>
          <p:cNvPr id="11" name="Text 8"/>
          <p:cNvSpPr/>
          <p:nvPr/>
        </p:nvSpPr>
        <p:spPr>
          <a:xfrm>
            <a:off x="1276826" y="3082290"/>
            <a:ext cx="5274707" cy="305514"/>
          </a:xfrm>
          <a:prstGeom prst="rect">
            <a:avLst/>
          </a:prstGeom>
          <a:noFill/>
          <a:ln/>
        </p:spPr>
        <p:txBody>
          <a:bodyPr wrap="none" lIns="0" tIns="0" rIns="0" bIns="0" rtlCol="0" anchor="t"/>
          <a:lstStyle/>
          <a:p>
            <a:pPr algn="r" indent="0" marL="0">
              <a:lnSpc>
                <a:spcPts val="2400"/>
              </a:lnSpc>
              <a:buNone/>
            </a:pPr>
            <a:r>
              <a:rPr lang="en-US" sz="1500" b="1" dirty="0">
                <a:solidFill>
                  <a:srgbClr val="272525"/>
                </a:solidFill>
                <a:latin typeface="Inter" pitchFamily="34" charset="0"/>
                <a:ea typeface="Inter" pitchFamily="34" charset="-122"/>
                <a:cs typeface="Inter" pitchFamily="34" charset="-120"/>
              </a:rPr>
              <a:t>Feb 2025 – Present</a:t>
            </a:r>
            <a:endParaRPr lang="en-US" sz="1500" dirty="0"/>
          </a:p>
        </p:txBody>
      </p:sp>
      <p:sp>
        <p:nvSpPr>
          <p:cNvPr id="12" name="Text 9"/>
          <p:cNvSpPr/>
          <p:nvPr/>
        </p:nvSpPr>
        <p:spPr>
          <a:xfrm>
            <a:off x="1276826" y="3502343"/>
            <a:ext cx="5274707" cy="916543"/>
          </a:xfrm>
          <a:prstGeom prst="rect">
            <a:avLst/>
          </a:prstGeom>
          <a:noFill/>
          <a:ln/>
        </p:spPr>
        <p:txBody>
          <a:bodyPr wrap="square" lIns="0" tIns="0" rIns="0" bIns="0" rtlCol="0" anchor="t"/>
          <a:lstStyle/>
          <a:p>
            <a:pPr algn="r" indent="0" marL="0">
              <a:lnSpc>
                <a:spcPts val="2400"/>
              </a:lnSpc>
              <a:buNone/>
            </a:pPr>
            <a:r>
              <a:rPr lang="en-US" sz="1500" dirty="0">
                <a:solidFill>
                  <a:srgbClr val="272525"/>
                </a:solidFill>
                <a:latin typeface="Inter" pitchFamily="34" charset="0"/>
                <a:ea typeface="Inter" pitchFamily="34" charset="-122"/>
                <a:cs typeface="Inter" pitchFamily="34" charset="-120"/>
              </a:rPr>
              <a:t>Automated data acquisition, transformed raw data, and created clear dashboards to drive data-informed decision-making.</a:t>
            </a:r>
            <a:endParaRPr lang="en-US" sz="1500" dirty="0"/>
          </a:p>
        </p:txBody>
      </p:sp>
      <p:sp>
        <p:nvSpPr>
          <p:cNvPr id="13" name="Shape 10"/>
          <p:cNvSpPr/>
          <p:nvPr/>
        </p:nvSpPr>
        <p:spPr>
          <a:xfrm>
            <a:off x="7292340" y="3952637"/>
            <a:ext cx="381833" cy="22860"/>
          </a:xfrm>
          <a:prstGeom prst="roundRect">
            <a:avLst>
              <a:gd name="adj" fmla="val 350806"/>
            </a:avLst>
          </a:prstGeom>
          <a:solidFill>
            <a:srgbClr val="C0C1D7"/>
          </a:solidFill>
          <a:ln/>
        </p:spPr>
      </p:sp>
      <p:sp>
        <p:nvSpPr>
          <p:cNvPr id="14" name="Shape 11"/>
          <p:cNvSpPr/>
          <p:nvPr/>
        </p:nvSpPr>
        <p:spPr>
          <a:xfrm>
            <a:off x="7243643" y="3892510"/>
            <a:ext cx="143113" cy="143113"/>
          </a:xfrm>
          <a:prstGeom prst="roundRect">
            <a:avLst>
              <a:gd name="adj" fmla="val 319468"/>
            </a:avLst>
          </a:prstGeom>
          <a:solidFill>
            <a:srgbClr val="4950BC"/>
          </a:solidFill>
          <a:ln/>
        </p:spPr>
      </p:sp>
      <p:sp>
        <p:nvSpPr>
          <p:cNvPr id="15" name="Text 12"/>
          <p:cNvSpPr/>
          <p:nvPr/>
        </p:nvSpPr>
        <p:spPr>
          <a:xfrm>
            <a:off x="8078867" y="3814882"/>
            <a:ext cx="2386727" cy="29837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Data Trainer</a:t>
            </a:r>
            <a:endParaRPr lang="en-US" sz="1850" dirty="0"/>
          </a:p>
        </p:txBody>
      </p:sp>
      <p:sp>
        <p:nvSpPr>
          <p:cNvPr id="16" name="Text 13"/>
          <p:cNvSpPr/>
          <p:nvPr/>
        </p:nvSpPr>
        <p:spPr>
          <a:xfrm>
            <a:off x="8078867" y="4227790"/>
            <a:ext cx="5274707" cy="305514"/>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Oct 2025 – Dec 2025</a:t>
            </a:r>
            <a:endParaRPr lang="en-US" sz="1500" dirty="0"/>
          </a:p>
        </p:txBody>
      </p:sp>
      <p:sp>
        <p:nvSpPr>
          <p:cNvPr id="17" name="Text 14"/>
          <p:cNvSpPr/>
          <p:nvPr/>
        </p:nvSpPr>
        <p:spPr>
          <a:xfrm>
            <a:off x="8078867" y="4647843"/>
            <a:ext cx="5274707" cy="91654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Elevated organizational data literacy for Gulf-region enterprises (DEWA, CATRION) through training on Excel, Power BI, and data-driven concepts.</a:t>
            </a:r>
            <a:endParaRPr lang="en-US" sz="1500" dirty="0"/>
          </a:p>
        </p:txBody>
      </p:sp>
      <p:sp>
        <p:nvSpPr>
          <p:cNvPr id="18" name="Shape 15"/>
          <p:cNvSpPr/>
          <p:nvPr/>
        </p:nvSpPr>
        <p:spPr>
          <a:xfrm>
            <a:off x="6956227" y="5051108"/>
            <a:ext cx="381833" cy="22860"/>
          </a:xfrm>
          <a:prstGeom prst="roundRect">
            <a:avLst>
              <a:gd name="adj" fmla="val 350806"/>
            </a:avLst>
          </a:prstGeom>
          <a:solidFill>
            <a:srgbClr val="C0C1D7"/>
          </a:solidFill>
          <a:ln/>
        </p:spPr>
      </p:sp>
      <p:sp>
        <p:nvSpPr>
          <p:cNvPr id="19" name="Shape 16"/>
          <p:cNvSpPr/>
          <p:nvPr/>
        </p:nvSpPr>
        <p:spPr>
          <a:xfrm>
            <a:off x="7243643" y="4990981"/>
            <a:ext cx="143113" cy="143113"/>
          </a:xfrm>
          <a:prstGeom prst="roundRect">
            <a:avLst>
              <a:gd name="adj" fmla="val 319468"/>
            </a:avLst>
          </a:prstGeom>
          <a:solidFill>
            <a:srgbClr val="4950BC"/>
          </a:solidFill>
          <a:ln/>
        </p:spPr>
      </p:sp>
      <p:sp>
        <p:nvSpPr>
          <p:cNvPr id="20" name="Text 17"/>
          <p:cNvSpPr/>
          <p:nvPr/>
        </p:nvSpPr>
        <p:spPr>
          <a:xfrm>
            <a:off x="2680573" y="4913352"/>
            <a:ext cx="3870960" cy="298371"/>
          </a:xfrm>
          <a:prstGeom prst="rect">
            <a:avLst/>
          </a:prstGeom>
          <a:noFill/>
          <a:ln/>
        </p:spPr>
        <p:txBody>
          <a:bodyPr wrap="none" lIns="0" tIns="0" rIns="0" bIns="0" rtlCol="0" anchor="t"/>
          <a:lstStyle/>
          <a:p>
            <a:pPr algn="r"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Microsoft ML Engineer Internship</a:t>
            </a:r>
            <a:endParaRPr lang="en-US" sz="1850" dirty="0"/>
          </a:p>
        </p:txBody>
      </p:sp>
      <p:sp>
        <p:nvSpPr>
          <p:cNvPr id="21" name="Text 18"/>
          <p:cNvSpPr/>
          <p:nvPr/>
        </p:nvSpPr>
        <p:spPr>
          <a:xfrm>
            <a:off x="1276826" y="5326261"/>
            <a:ext cx="5274707" cy="305514"/>
          </a:xfrm>
          <a:prstGeom prst="rect">
            <a:avLst/>
          </a:prstGeom>
          <a:noFill/>
          <a:ln/>
        </p:spPr>
        <p:txBody>
          <a:bodyPr wrap="none" lIns="0" tIns="0" rIns="0" bIns="0" rtlCol="0" anchor="t"/>
          <a:lstStyle/>
          <a:p>
            <a:pPr algn="r" indent="0" marL="0">
              <a:lnSpc>
                <a:spcPts val="2400"/>
              </a:lnSpc>
              <a:buNone/>
            </a:pPr>
            <a:r>
              <a:rPr lang="en-US" sz="1500" b="1" dirty="0">
                <a:solidFill>
                  <a:srgbClr val="272525"/>
                </a:solidFill>
                <a:latin typeface="Inter" pitchFamily="34" charset="0"/>
                <a:ea typeface="Inter" pitchFamily="34" charset="-122"/>
                <a:cs typeface="Inter" pitchFamily="34" charset="-120"/>
              </a:rPr>
              <a:t>Dec 2025 – May 2026</a:t>
            </a:r>
            <a:endParaRPr lang="en-US" sz="1500" dirty="0"/>
          </a:p>
        </p:txBody>
      </p:sp>
      <p:sp>
        <p:nvSpPr>
          <p:cNvPr id="22" name="Text 19"/>
          <p:cNvSpPr/>
          <p:nvPr/>
        </p:nvSpPr>
        <p:spPr>
          <a:xfrm>
            <a:off x="1276826" y="5746313"/>
            <a:ext cx="5274707" cy="916543"/>
          </a:xfrm>
          <a:prstGeom prst="rect">
            <a:avLst/>
          </a:prstGeom>
          <a:noFill/>
          <a:ln/>
        </p:spPr>
        <p:txBody>
          <a:bodyPr wrap="square" lIns="0" tIns="0" rIns="0" bIns="0" rtlCol="0" anchor="t"/>
          <a:lstStyle/>
          <a:p>
            <a:pPr algn="r" indent="0" marL="0">
              <a:lnSpc>
                <a:spcPts val="2400"/>
              </a:lnSpc>
              <a:buNone/>
            </a:pPr>
            <a:r>
              <a:rPr lang="en-US" sz="1500" dirty="0">
                <a:solidFill>
                  <a:srgbClr val="272525"/>
                </a:solidFill>
                <a:latin typeface="Inter" pitchFamily="34" charset="0"/>
                <a:ea typeface="Inter" pitchFamily="34" charset="-122"/>
                <a:cs typeface="Inter" pitchFamily="34" charset="-120"/>
              </a:rPr>
              <a:t>Built and deployed end-to-end machine learning models, specializing in predictive analytics and scalable ML pipelines.</a:t>
            </a:r>
            <a:endParaRPr lang="en-US" sz="1500" dirty="0"/>
          </a:p>
        </p:txBody>
      </p:sp>
      <p:sp>
        <p:nvSpPr>
          <p:cNvPr id="23" name="Shape 20"/>
          <p:cNvSpPr/>
          <p:nvPr/>
        </p:nvSpPr>
        <p:spPr>
          <a:xfrm>
            <a:off x="7292340" y="6149578"/>
            <a:ext cx="381833" cy="22860"/>
          </a:xfrm>
          <a:prstGeom prst="roundRect">
            <a:avLst>
              <a:gd name="adj" fmla="val 350806"/>
            </a:avLst>
          </a:prstGeom>
          <a:solidFill>
            <a:srgbClr val="C0C1D7"/>
          </a:solidFill>
          <a:ln/>
        </p:spPr>
      </p:sp>
      <p:sp>
        <p:nvSpPr>
          <p:cNvPr id="24" name="Shape 21"/>
          <p:cNvSpPr/>
          <p:nvPr/>
        </p:nvSpPr>
        <p:spPr>
          <a:xfrm>
            <a:off x="7243643" y="6089452"/>
            <a:ext cx="143113" cy="143113"/>
          </a:xfrm>
          <a:prstGeom prst="roundRect">
            <a:avLst>
              <a:gd name="adj" fmla="val 319468"/>
            </a:avLst>
          </a:prstGeom>
          <a:solidFill>
            <a:srgbClr val="4950BC"/>
          </a:solidFill>
          <a:ln/>
        </p:spPr>
      </p:sp>
      <p:sp>
        <p:nvSpPr>
          <p:cNvPr id="25" name="Text 22"/>
          <p:cNvSpPr/>
          <p:nvPr/>
        </p:nvSpPr>
        <p:spPr>
          <a:xfrm>
            <a:off x="8078867" y="6011823"/>
            <a:ext cx="2386727" cy="298371"/>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Inter Bold" pitchFamily="34" charset="0"/>
                <a:ea typeface="Inter Bold" pitchFamily="34" charset="-122"/>
                <a:cs typeface="Inter Bold" pitchFamily="34" charset="-120"/>
              </a:rPr>
              <a:t>Data Entry</a:t>
            </a:r>
            <a:endParaRPr lang="en-US" sz="1850" dirty="0"/>
          </a:p>
        </p:txBody>
      </p:sp>
      <p:sp>
        <p:nvSpPr>
          <p:cNvPr id="26" name="Text 23"/>
          <p:cNvSpPr/>
          <p:nvPr/>
        </p:nvSpPr>
        <p:spPr>
          <a:xfrm>
            <a:off x="8078867" y="6424732"/>
            <a:ext cx="5274707" cy="305514"/>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Oct 2024 – Jul 2025</a:t>
            </a:r>
            <a:endParaRPr lang="en-US" sz="1500" dirty="0"/>
          </a:p>
        </p:txBody>
      </p:sp>
      <p:sp>
        <p:nvSpPr>
          <p:cNvPr id="27" name="Text 24"/>
          <p:cNvSpPr/>
          <p:nvPr/>
        </p:nvSpPr>
        <p:spPr>
          <a:xfrm>
            <a:off x="8078867" y="6844784"/>
            <a:ext cx="5274707" cy="611029"/>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Digitized educational materials into structured digital formats and created interactive video content with Canva.</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3344704" y="345162"/>
            <a:ext cx="2176820" cy="235982"/>
          </a:xfrm>
          <a:prstGeom prst="roundRect">
            <a:avLst>
              <a:gd name="adj" fmla="val 17876"/>
            </a:avLst>
          </a:prstGeom>
          <a:solidFill>
            <a:srgbClr val="DADBF1"/>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19951" y="412909"/>
            <a:ext cx="100370" cy="100370"/>
          </a:xfrm>
          <a:prstGeom prst="rect">
            <a:avLst/>
          </a:prstGeom>
        </p:spPr>
      </p:pic>
      <p:sp>
        <p:nvSpPr>
          <p:cNvPr id="4" name="Text 1"/>
          <p:cNvSpPr/>
          <p:nvPr/>
        </p:nvSpPr>
        <p:spPr>
          <a:xfrm>
            <a:off x="3570446" y="382786"/>
            <a:ext cx="1875830" cy="160734"/>
          </a:xfrm>
          <a:prstGeom prst="rect">
            <a:avLst/>
          </a:prstGeom>
          <a:noFill/>
          <a:ln/>
        </p:spPr>
        <p:txBody>
          <a:bodyPr wrap="none" lIns="0" tIns="0" rIns="0" bIns="0" rtlCol="0" anchor="t"/>
          <a:lstStyle/>
          <a:p>
            <a:pPr algn="l" indent="0" marL="0">
              <a:lnSpc>
                <a:spcPts val="1250"/>
              </a:lnSpc>
              <a:buNone/>
            </a:pPr>
            <a:r>
              <a:rPr lang="en-US" sz="750" dirty="0">
                <a:solidFill>
                  <a:srgbClr val="272525"/>
                </a:solidFill>
                <a:latin typeface="Inter" pitchFamily="34" charset="0"/>
                <a:ea typeface="Inter" pitchFamily="34" charset="-122"/>
                <a:cs typeface="Inter" pitchFamily="34" charset="-120"/>
              </a:rPr>
              <a:t>CERTIFICATIONS &amp; TECHNICAL SKILLS</a:t>
            </a:r>
            <a:endParaRPr lang="en-US" sz="750" dirty="0"/>
          </a:p>
        </p:txBody>
      </p:sp>
      <p:sp>
        <p:nvSpPr>
          <p:cNvPr id="5" name="Text 2"/>
          <p:cNvSpPr/>
          <p:nvPr/>
        </p:nvSpPr>
        <p:spPr>
          <a:xfrm>
            <a:off x="3344704" y="631269"/>
            <a:ext cx="5317927" cy="313849"/>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Comprehensive Skillset for Data Excellence</a:t>
            </a:r>
            <a:endParaRPr lang="en-US" sz="1950" dirty="0"/>
          </a:p>
        </p:txBody>
      </p:sp>
      <p:sp>
        <p:nvSpPr>
          <p:cNvPr id="6" name="Text 3"/>
          <p:cNvSpPr/>
          <p:nvPr/>
        </p:nvSpPr>
        <p:spPr>
          <a:xfrm>
            <a:off x="3344704" y="1133356"/>
            <a:ext cx="7940992" cy="40147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 strong command of diverse tools and methodologies ensures I can tackle complex data challenges, from analysis and visualization to advanced machine learning and robust database management.</a:t>
            </a:r>
            <a:endParaRPr lang="en-US" sz="950" dirty="0"/>
          </a:p>
        </p:txBody>
      </p:sp>
      <p:sp>
        <p:nvSpPr>
          <p:cNvPr id="7" name="Text 4"/>
          <p:cNvSpPr/>
          <p:nvPr/>
        </p:nvSpPr>
        <p:spPr>
          <a:xfrm>
            <a:off x="3344704" y="1801535"/>
            <a:ext cx="1883212" cy="235387"/>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Certifications</a:t>
            </a:r>
            <a:endParaRPr lang="en-US" sz="1450" dirty="0"/>
          </a:p>
        </p:txBody>
      </p:sp>
      <p:sp>
        <p:nvSpPr>
          <p:cNvPr id="8" name="Text 5"/>
          <p:cNvSpPr/>
          <p:nvPr/>
        </p:nvSpPr>
        <p:spPr>
          <a:xfrm>
            <a:off x="3344704" y="2162413"/>
            <a:ext cx="3817382" cy="200739"/>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Data Camp:</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Data Analyst, Data Engineer, Data Scientist</a:t>
            </a:r>
            <a:endParaRPr lang="en-US" sz="950" dirty="0"/>
          </a:p>
        </p:txBody>
      </p:sp>
      <p:sp>
        <p:nvSpPr>
          <p:cNvPr id="9" name="Text 6"/>
          <p:cNvSpPr/>
          <p:nvPr/>
        </p:nvSpPr>
        <p:spPr>
          <a:xfrm>
            <a:off x="3344704" y="2407087"/>
            <a:ext cx="3817382" cy="401479"/>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IBM:</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Data Analyst, Data Analytics, Data Science, Machine Learning</a:t>
            </a:r>
            <a:endParaRPr lang="en-US" sz="950" dirty="0"/>
          </a:p>
        </p:txBody>
      </p:sp>
      <p:sp>
        <p:nvSpPr>
          <p:cNvPr id="10" name="Text 7"/>
          <p:cNvSpPr/>
          <p:nvPr/>
        </p:nvSpPr>
        <p:spPr>
          <a:xfrm>
            <a:off x="3344704" y="2852499"/>
            <a:ext cx="3817382" cy="200739"/>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Google:</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Data Analytics, Business Intelligence</a:t>
            </a:r>
            <a:endParaRPr lang="en-US" sz="950" dirty="0"/>
          </a:p>
        </p:txBody>
      </p:sp>
      <p:sp>
        <p:nvSpPr>
          <p:cNvPr id="11" name="Text 8"/>
          <p:cNvSpPr/>
          <p:nvPr/>
        </p:nvSpPr>
        <p:spPr>
          <a:xfrm>
            <a:off x="3344704" y="3097173"/>
            <a:ext cx="3817382" cy="200739"/>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Udacity:</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Generative AI &amp; AWS FWD Data Analysis</a:t>
            </a:r>
            <a:endParaRPr lang="en-US" sz="950" dirty="0"/>
          </a:p>
        </p:txBody>
      </p:sp>
      <p:sp>
        <p:nvSpPr>
          <p:cNvPr id="12" name="Text 9"/>
          <p:cNvSpPr/>
          <p:nvPr/>
        </p:nvSpPr>
        <p:spPr>
          <a:xfrm>
            <a:off x="3344704" y="3341846"/>
            <a:ext cx="3817382" cy="200739"/>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Meta:</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Data Analyst</a:t>
            </a:r>
            <a:endParaRPr lang="en-US" sz="950" dirty="0"/>
          </a:p>
        </p:txBody>
      </p:sp>
      <p:sp>
        <p:nvSpPr>
          <p:cNvPr id="13" name="Text 10"/>
          <p:cNvSpPr/>
          <p:nvPr/>
        </p:nvSpPr>
        <p:spPr>
          <a:xfrm>
            <a:off x="3344704" y="3586520"/>
            <a:ext cx="3817382" cy="200739"/>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272525"/>
                </a:solidFill>
                <a:latin typeface="Inter" pitchFamily="34" charset="0"/>
                <a:ea typeface="Inter" pitchFamily="34" charset="-122"/>
                <a:cs typeface="Inter" pitchFamily="34" charset="-120"/>
              </a:rPr>
              <a:t>Huawei:</a:t>
            </a:r>
            <a:pPr algn="l" indent="0" marL="0">
              <a:lnSpc>
                <a:spcPts val="1550"/>
              </a:lnSpc>
              <a:buNone/>
            </a:pPr>
            <a:r>
              <a:rPr lang="en-US" sz="950" dirty="0">
                <a:solidFill>
                  <a:srgbClr val="272525"/>
                </a:solidFill>
                <a:latin typeface="Inter" pitchFamily="34" charset="0"/>
                <a:ea typeface="Inter" pitchFamily="34" charset="-122"/>
                <a:cs typeface="Inter" pitchFamily="34" charset="-120"/>
              </a:rPr>
              <a:t> HCIA-Big Data</a:t>
            </a:r>
            <a:endParaRPr lang="en-US" sz="950" dirty="0"/>
          </a:p>
        </p:txBody>
      </p:sp>
      <p:pic>
        <p:nvPicPr>
          <p:cNvPr id="14" name="Image 1" descr="preencoded.png">    </p:cNvPr>
          <p:cNvPicPr>
            <a:picLocks noChangeAspect="1"/>
          </p:cNvPicPr>
          <p:nvPr/>
        </p:nvPicPr>
        <p:blipFill>
          <a:blip r:embed="rId3"/>
          <a:stretch>
            <a:fillRect/>
          </a:stretch>
        </p:blipFill>
        <p:spPr>
          <a:xfrm>
            <a:off x="3344704" y="3928467"/>
            <a:ext cx="3817382" cy="3817382"/>
          </a:xfrm>
          <a:prstGeom prst="rect">
            <a:avLst/>
          </a:prstGeom>
        </p:spPr>
      </p:pic>
      <p:sp>
        <p:nvSpPr>
          <p:cNvPr id="15" name="Text 11"/>
          <p:cNvSpPr/>
          <p:nvPr/>
        </p:nvSpPr>
        <p:spPr>
          <a:xfrm>
            <a:off x="7475934" y="1801535"/>
            <a:ext cx="1883212" cy="235387"/>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Inter Bold" pitchFamily="34" charset="0"/>
                <a:ea typeface="Inter Bold" pitchFamily="34" charset="-122"/>
                <a:cs typeface="Inter Bold" pitchFamily="34" charset="-120"/>
              </a:rPr>
              <a:t>Technical Skills</a:t>
            </a:r>
            <a:endParaRPr lang="en-US" sz="1450" dirty="0"/>
          </a:p>
        </p:txBody>
      </p:sp>
      <p:sp>
        <p:nvSpPr>
          <p:cNvPr id="16" name="Shape 12"/>
          <p:cNvSpPr/>
          <p:nvPr/>
        </p:nvSpPr>
        <p:spPr>
          <a:xfrm>
            <a:off x="7475934" y="2178129"/>
            <a:ext cx="502087" cy="773311"/>
          </a:xfrm>
          <a:prstGeom prst="roundRect">
            <a:avLst>
              <a:gd name="adj" fmla="val 360080"/>
            </a:avLst>
          </a:prstGeom>
          <a:solidFill>
            <a:srgbClr val="DADBF1"/>
          </a:solidFill>
          <a:ln w="7620">
            <a:solidFill>
              <a:srgbClr val="C0C1D7"/>
            </a:solidFill>
            <a:prstDash val="solid"/>
          </a:ln>
        </p:spPr>
      </p:sp>
      <p:sp>
        <p:nvSpPr>
          <p:cNvPr id="17" name="Text 13"/>
          <p:cNvSpPr/>
          <p:nvPr/>
        </p:nvSpPr>
        <p:spPr>
          <a:xfrm>
            <a:off x="7632859" y="2447092"/>
            <a:ext cx="188238" cy="235387"/>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1</a:t>
            </a:r>
            <a:endParaRPr lang="en-US" sz="1450" dirty="0"/>
          </a:p>
        </p:txBody>
      </p:sp>
      <p:sp>
        <p:nvSpPr>
          <p:cNvPr id="18" name="Text 14"/>
          <p:cNvSpPr/>
          <p:nvPr/>
        </p:nvSpPr>
        <p:spPr>
          <a:xfrm>
            <a:off x="8103513" y="2303621"/>
            <a:ext cx="1569363" cy="196096"/>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Data Analysis &amp; BI</a:t>
            </a:r>
            <a:endParaRPr lang="en-US" sz="1200" dirty="0"/>
          </a:p>
        </p:txBody>
      </p:sp>
      <p:sp>
        <p:nvSpPr>
          <p:cNvPr id="19" name="Text 15"/>
          <p:cNvSpPr/>
          <p:nvPr/>
        </p:nvSpPr>
        <p:spPr>
          <a:xfrm>
            <a:off x="8103513" y="2625209"/>
            <a:ext cx="3189803" cy="20073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Excel (Power Pivot, DAX), Power BI, KPI design</a:t>
            </a:r>
            <a:endParaRPr lang="en-US" sz="950" dirty="0"/>
          </a:p>
        </p:txBody>
      </p:sp>
      <p:sp>
        <p:nvSpPr>
          <p:cNvPr id="20" name="Shape 16"/>
          <p:cNvSpPr/>
          <p:nvPr/>
        </p:nvSpPr>
        <p:spPr>
          <a:xfrm>
            <a:off x="7475934" y="3076932"/>
            <a:ext cx="502087" cy="773311"/>
          </a:xfrm>
          <a:prstGeom prst="roundRect">
            <a:avLst>
              <a:gd name="adj" fmla="val 360080"/>
            </a:avLst>
          </a:prstGeom>
          <a:solidFill>
            <a:srgbClr val="DADBF1"/>
          </a:solidFill>
          <a:ln w="7620">
            <a:solidFill>
              <a:srgbClr val="C0C1D7"/>
            </a:solidFill>
            <a:prstDash val="solid"/>
          </a:ln>
        </p:spPr>
      </p:sp>
      <p:sp>
        <p:nvSpPr>
          <p:cNvPr id="21" name="Text 17"/>
          <p:cNvSpPr/>
          <p:nvPr/>
        </p:nvSpPr>
        <p:spPr>
          <a:xfrm>
            <a:off x="7632859" y="3345894"/>
            <a:ext cx="188238" cy="235387"/>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2</a:t>
            </a:r>
            <a:endParaRPr lang="en-US" sz="1450" dirty="0"/>
          </a:p>
        </p:txBody>
      </p:sp>
      <p:sp>
        <p:nvSpPr>
          <p:cNvPr id="22" name="Text 18"/>
          <p:cNvSpPr/>
          <p:nvPr/>
        </p:nvSpPr>
        <p:spPr>
          <a:xfrm>
            <a:off x="8103513" y="3202424"/>
            <a:ext cx="1569363" cy="196096"/>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Databases &amp; SQL</a:t>
            </a:r>
            <a:endParaRPr lang="en-US" sz="1200" dirty="0"/>
          </a:p>
        </p:txBody>
      </p:sp>
      <p:sp>
        <p:nvSpPr>
          <p:cNvPr id="23" name="Text 19"/>
          <p:cNvSpPr/>
          <p:nvPr/>
        </p:nvSpPr>
        <p:spPr>
          <a:xfrm>
            <a:off x="8103513" y="3524012"/>
            <a:ext cx="3189803" cy="20073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SQL Server, MySQL, PostgreSQL, data modeling</a:t>
            </a:r>
            <a:endParaRPr lang="en-US" sz="950" dirty="0"/>
          </a:p>
        </p:txBody>
      </p:sp>
      <p:sp>
        <p:nvSpPr>
          <p:cNvPr id="24" name="Shape 20"/>
          <p:cNvSpPr/>
          <p:nvPr/>
        </p:nvSpPr>
        <p:spPr>
          <a:xfrm>
            <a:off x="7475934" y="3975735"/>
            <a:ext cx="502087" cy="773311"/>
          </a:xfrm>
          <a:prstGeom prst="roundRect">
            <a:avLst>
              <a:gd name="adj" fmla="val 360080"/>
            </a:avLst>
          </a:prstGeom>
          <a:solidFill>
            <a:srgbClr val="DADBF1"/>
          </a:solidFill>
          <a:ln w="7620">
            <a:solidFill>
              <a:srgbClr val="C0C1D7"/>
            </a:solidFill>
            <a:prstDash val="solid"/>
          </a:ln>
        </p:spPr>
      </p:sp>
      <p:sp>
        <p:nvSpPr>
          <p:cNvPr id="25" name="Text 21"/>
          <p:cNvSpPr/>
          <p:nvPr/>
        </p:nvSpPr>
        <p:spPr>
          <a:xfrm>
            <a:off x="7632859" y="4244697"/>
            <a:ext cx="188238" cy="235387"/>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3</a:t>
            </a:r>
            <a:endParaRPr lang="en-US" sz="1450" dirty="0"/>
          </a:p>
        </p:txBody>
      </p:sp>
      <p:sp>
        <p:nvSpPr>
          <p:cNvPr id="26" name="Text 22"/>
          <p:cNvSpPr/>
          <p:nvPr/>
        </p:nvSpPr>
        <p:spPr>
          <a:xfrm>
            <a:off x="8103513" y="4101227"/>
            <a:ext cx="1569363" cy="196096"/>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Programming &amp; DS</a:t>
            </a:r>
            <a:endParaRPr lang="en-US" sz="1200" dirty="0"/>
          </a:p>
        </p:txBody>
      </p:sp>
      <p:sp>
        <p:nvSpPr>
          <p:cNvPr id="27" name="Text 23"/>
          <p:cNvSpPr/>
          <p:nvPr/>
        </p:nvSpPr>
        <p:spPr>
          <a:xfrm>
            <a:off x="8103513" y="4422815"/>
            <a:ext cx="3189803" cy="20073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Python (Pandas, NumPy, Scikit-learn), Web scraping</a:t>
            </a:r>
            <a:endParaRPr lang="en-US" sz="950" dirty="0"/>
          </a:p>
        </p:txBody>
      </p:sp>
      <p:sp>
        <p:nvSpPr>
          <p:cNvPr id="28" name="Shape 24"/>
          <p:cNvSpPr/>
          <p:nvPr/>
        </p:nvSpPr>
        <p:spPr>
          <a:xfrm>
            <a:off x="7475934" y="4874538"/>
            <a:ext cx="502087" cy="974050"/>
          </a:xfrm>
          <a:prstGeom prst="roundRect">
            <a:avLst>
              <a:gd name="adj" fmla="val 360080"/>
            </a:avLst>
          </a:prstGeom>
          <a:solidFill>
            <a:srgbClr val="DADBF1"/>
          </a:solidFill>
          <a:ln w="7620">
            <a:solidFill>
              <a:srgbClr val="C0C1D7"/>
            </a:solidFill>
            <a:prstDash val="solid"/>
          </a:ln>
        </p:spPr>
      </p:sp>
      <p:sp>
        <p:nvSpPr>
          <p:cNvPr id="29" name="Text 25"/>
          <p:cNvSpPr/>
          <p:nvPr/>
        </p:nvSpPr>
        <p:spPr>
          <a:xfrm>
            <a:off x="7632859" y="5243870"/>
            <a:ext cx="188238" cy="235387"/>
          </a:xfrm>
          <a:prstGeom prst="rect">
            <a:avLst/>
          </a:prstGeom>
          <a:noFill/>
          <a:ln/>
        </p:spPr>
        <p:txBody>
          <a:bodyPr wrap="none" lIns="0" tIns="0" rIns="0" bIns="0" rtlCol="0" anchor="t"/>
          <a:lstStyle/>
          <a:p>
            <a:pPr algn="l" indent="0" marL="0">
              <a:lnSpc>
                <a:spcPts val="1450"/>
              </a:lnSpc>
              <a:buNone/>
            </a:pPr>
            <a:r>
              <a:rPr lang="en-US" sz="1450" b="1" dirty="0">
                <a:solidFill>
                  <a:srgbClr val="272525"/>
                </a:solidFill>
                <a:latin typeface="Inter Bold" pitchFamily="34" charset="0"/>
                <a:ea typeface="Inter Bold" pitchFamily="34" charset="-122"/>
                <a:cs typeface="Inter Bold" pitchFamily="34" charset="-120"/>
              </a:rPr>
              <a:t>4</a:t>
            </a:r>
            <a:endParaRPr lang="en-US" sz="1450" dirty="0"/>
          </a:p>
        </p:txBody>
      </p:sp>
      <p:sp>
        <p:nvSpPr>
          <p:cNvPr id="30" name="Text 26"/>
          <p:cNvSpPr/>
          <p:nvPr/>
        </p:nvSpPr>
        <p:spPr>
          <a:xfrm>
            <a:off x="8103513" y="5000030"/>
            <a:ext cx="1569363" cy="196096"/>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Inter Bold" pitchFamily="34" charset="0"/>
                <a:ea typeface="Inter Bold" pitchFamily="34" charset="-122"/>
                <a:cs typeface="Inter Bold" pitchFamily="34" charset="-120"/>
              </a:rPr>
              <a:t>ML &amp; AI</a:t>
            </a:r>
            <a:endParaRPr lang="en-US" sz="1200" dirty="0"/>
          </a:p>
        </p:txBody>
      </p:sp>
      <p:sp>
        <p:nvSpPr>
          <p:cNvPr id="31" name="Text 27"/>
          <p:cNvSpPr/>
          <p:nvPr/>
        </p:nvSpPr>
        <p:spPr>
          <a:xfrm>
            <a:off x="8103513" y="5321617"/>
            <a:ext cx="3189803" cy="401479"/>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Supervised/unsupervised learning, TensorFlow, Keras, YOLOv8</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2030492" y="726877"/>
            <a:ext cx="1398746" cy="314087"/>
          </a:xfrm>
          <a:prstGeom prst="roundRect">
            <a:avLst>
              <a:gd name="adj" fmla="val 17876"/>
            </a:avLst>
          </a:prstGeom>
          <a:solidFill>
            <a:srgbClr val="DADBF1"/>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30743" y="817126"/>
            <a:ext cx="133588" cy="133588"/>
          </a:xfrm>
          <a:prstGeom prst="rect">
            <a:avLst/>
          </a:prstGeom>
        </p:spPr>
      </p:pic>
      <p:sp>
        <p:nvSpPr>
          <p:cNvPr id="4" name="Text 1"/>
          <p:cNvSpPr/>
          <p:nvPr/>
        </p:nvSpPr>
        <p:spPr>
          <a:xfrm>
            <a:off x="2331125" y="777002"/>
            <a:ext cx="997863" cy="213836"/>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KEY PROJECTS</a:t>
            </a:r>
            <a:endParaRPr lang="en-US" sz="1050" dirty="0"/>
          </a:p>
        </p:txBody>
      </p:sp>
      <p:sp>
        <p:nvSpPr>
          <p:cNvPr id="5" name="Text 2"/>
          <p:cNvSpPr/>
          <p:nvPr/>
        </p:nvSpPr>
        <p:spPr>
          <a:xfrm>
            <a:off x="2030492" y="1107758"/>
            <a:ext cx="3992642" cy="417671"/>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Impactful Data Solutions</a:t>
            </a:r>
            <a:endParaRPr lang="en-US" sz="2600" dirty="0"/>
          </a:p>
        </p:txBody>
      </p:sp>
      <p:sp>
        <p:nvSpPr>
          <p:cNvPr id="6" name="Text 3"/>
          <p:cNvSpPr/>
          <p:nvPr/>
        </p:nvSpPr>
        <p:spPr>
          <a:xfrm>
            <a:off x="2030492" y="1776055"/>
            <a:ext cx="10569297" cy="534352"/>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My project portfolio demonstrates my ability to apply advanced data analytics and machine learning techniques to solve real-world problems, delivering tangible business value and insights.</a:t>
            </a:r>
            <a:endParaRPr lang="en-US" sz="1300" dirty="0"/>
          </a:p>
        </p:txBody>
      </p:sp>
      <p:sp>
        <p:nvSpPr>
          <p:cNvPr id="7" name="Shape 4"/>
          <p:cNvSpPr/>
          <p:nvPr/>
        </p:nvSpPr>
        <p:spPr>
          <a:xfrm>
            <a:off x="2030492" y="2748915"/>
            <a:ext cx="3411736" cy="2565678"/>
          </a:xfrm>
          <a:prstGeom prst="roundRect">
            <a:avLst>
              <a:gd name="adj" fmla="val 4277"/>
            </a:avLst>
          </a:prstGeom>
          <a:solidFill>
            <a:srgbClr val="FFFFFF"/>
          </a:solidFill>
          <a:ln/>
        </p:spPr>
      </p:sp>
      <p:sp>
        <p:nvSpPr>
          <p:cNvPr id="8" name="Shape 5"/>
          <p:cNvSpPr/>
          <p:nvPr/>
        </p:nvSpPr>
        <p:spPr>
          <a:xfrm>
            <a:off x="2030492" y="2726055"/>
            <a:ext cx="3411736" cy="91440"/>
          </a:xfrm>
          <a:prstGeom prst="roundRect">
            <a:avLst>
              <a:gd name="adj" fmla="val 76754"/>
            </a:avLst>
          </a:prstGeom>
          <a:solidFill>
            <a:srgbClr val="4950BC"/>
          </a:solidFill>
          <a:ln/>
        </p:spPr>
      </p:sp>
      <p:sp>
        <p:nvSpPr>
          <p:cNvPr id="9" name="Shape 6"/>
          <p:cNvSpPr/>
          <p:nvPr/>
        </p:nvSpPr>
        <p:spPr>
          <a:xfrm>
            <a:off x="3485674" y="2498288"/>
            <a:ext cx="501253" cy="501253"/>
          </a:xfrm>
          <a:prstGeom prst="roundRect">
            <a:avLst>
              <a:gd name="adj" fmla="val 182423"/>
            </a:avLst>
          </a:prstGeom>
          <a:solidFill>
            <a:srgbClr val="4950BC"/>
          </a:solidFill>
          <a:ln/>
        </p:spPr>
      </p:sp>
      <p:sp>
        <p:nvSpPr>
          <p:cNvPr id="10" name="Text 7"/>
          <p:cNvSpPr/>
          <p:nvPr/>
        </p:nvSpPr>
        <p:spPr>
          <a:xfrm>
            <a:off x="3636050" y="2623542"/>
            <a:ext cx="200501" cy="250627"/>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Bold" pitchFamily="34" charset="0"/>
                <a:ea typeface="Inter Bold" pitchFamily="34" charset="-122"/>
                <a:cs typeface="Inter Bold" pitchFamily="34" charset="-120"/>
              </a:rPr>
              <a:t>1</a:t>
            </a:r>
            <a:endParaRPr lang="en-US" sz="1550" dirty="0"/>
          </a:p>
        </p:txBody>
      </p:sp>
      <p:sp>
        <p:nvSpPr>
          <p:cNvPr id="11" name="Text 8"/>
          <p:cNvSpPr/>
          <p:nvPr/>
        </p:nvSpPr>
        <p:spPr>
          <a:xfrm>
            <a:off x="2220397" y="3166586"/>
            <a:ext cx="3031927" cy="521970"/>
          </a:xfrm>
          <a:prstGeom prst="rect">
            <a:avLst/>
          </a:prstGeom>
          <a:noFill/>
          <a:ln/>
        </p:spPr>
        <p:txBody>
          <a:bodyPr wrap="square" lIns="0" tIns="0" rIns="0" bIns="0" rtlCol="0" anchor="t"/>
          <a:lstStyle/>
          <a:p>
            <a:pPr algn="l" indent="0" marL="0">
              <a:lnSpc>
                <a:spcPts val="2050"/>
              </a:lnSpc>
              <a:buNone/>
            </a:pPr>
            <a:r>
              <a:rPr lang="en-US" sz="1600" b="1" dirty="0">
                <a:solidFill>
                  <a:srgbClr val="272525"/>
                </a:solidFill>
                <a:latin typeface="Inter Bold" pitchFamily="34" charset="0"/>
                <a:ea typeface="Inter Bold" pitchFamily="34" charset="-122"/>
                <a:cs typeface="Inter Bold" pitchFamily="34" charset="-120"/>
              </a:rPr>
              <a:t>Competitive Marketing Intelligence</a:t>
            </a:r>
            <a:endParaRPr lang="en-US" sz="1600" dirty="0"/>
          </a:p>
        </p:txBody>
      </p:sp>
      <p:sp>
        <p:nvSpPr>
          <p:cNvPr id="12" name="Text 9"/>
          <p:cNvSpPr/>
          <p:nvPr/>
        </p:nvSpPr>
        <p:spPr>
          <a:xfrm>
            <a:off x="2220397" y="3788807"/>
            <a:ext cx="3031927" cy="133588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Engineered a Power BI platform with a star-schema model to calculate dynamic ROI and analyze performance across 3 sales channels, including sentiment analysis.</a:t>
            </a:r>
            <a:endParaRPr lang="en-US" sz="1300" dirty="0"/>
          </a:p>
        </p:txBody>
      </p:sp>
      <p:sp>
        <p:nvSpPr>
          <p:cNvPr id="13" name="Shape 10"/>
          <p:cNvSpPr/>
          <p:nvPr/>
        </p:nvSpPr>
        <p:spPr>
          <a:xfrm>
            <a:off x="5609273" y="2748915"/>
            <a:ext cx="3411736" cy="2565678"/>
          </a:xfrm>
          <a:prstGeom prst="roundRect">
            <a:avLst>
              <a:gd name="adj" fmla="val 4277"/>
            </a:avLst>
          </a:prstGeom>
          <a:solidFill>
            <a:srgbClr val="FFFFFF"/>
          </a:solidFill>
          <a:ln/>
        </p:spPr>
      </p:sp>
      <p:sp>
        <p:nvSpPr>
          <p:cNvPr id="14" name="Shape 11"/>
          <p:cNvSpPr/>
          <p:nvPr/>
        </p:nvSpPr>
        <p:spPr>
          <a:xfrm>
            <a:off x="5609273" y="2726055"/>
            <a:ext cx="3411736" cy="91440"/>
          </a:xfrm>
          <a:prstGeom prst="roundRect">
            <a:avLst>
              <a:gd name="adj" fmla="val 76754"/>
            </a:avLst>
          </a:prstGeom>
          <a:solidFill>
            <a:srgbClr val="4950BC"/>
          </a:solidFill>
          <a:ln/>
        </p:spPr>
      </p:sp>
      <p:sp>
        <p:nvSpPr>
          <p:cNvPr id="15" name="Shape 12"/>
          <p:cNvSpPr/>
          <p:nvPr/>
        </p:nvSpPr>
        <p:spPr>
          <a:xfrm>
            <a:off x="7064454" y="2498288"/>
            <a:ext cx="501253" cy="501253"/>
          </a:xfrm>
          <a:prstGeom prst="roundRect">
            <a:avLst>
              <a:gd name="adj" fmla="val 182423"/>
            </a:avLst>
          </a:prstGeom>
          <a:solidFill>
            <a:srgbClr val="4950BC"/>
          </a:solidFill>
          <a:ln/>
        </p:spPr>
      </p:sp>
      <p:sp>
        <p:nvSpPr>
          <p:cNvPr id="16" name="Text 13"/>
          <p:cNvSpPr/>
          <p:nvPr/>
        </p:nvSpPr>
        <p:spPr>
          <a:xfrm>
            <a:off x="7214830" y="2623542"/>
            <a:ext cx="200501" cy="250627"/>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Bold" pitchFamily="34" charset="0"/>
                <a:ea typeface="Inter Bold" pitchFamily="34" charset="-122"/>
                <a:cs typeface="Inter Bold" pitchFamily="34" charset="-120"/>
              </a:rPr>
              <a:t>2</a:t>
            </a:r>
            <a:endParaRPr lang="en-US" sz="1550" dirty="0"/>
          </a:p>
        </p:txBody>
      </p:sp>
      <p:sp>
        <p:nvSpPr>
          <p:cNvPr id="17" name="Text 14"/>
          <p:cNvSpPr/>
          <p:nvPr/>
        </p:nvSpPr>
        <p:spPr>
          <a:xfrm>
            <a:off x="5799177" y="3166586"/>
            <a:ext cx="2715697" cy="260985"/>
          </a:xfrm>
          <a:prstGeom prst="rect">
            <a:avLst/>
          </a:prstGeom>
          <a:noFill/>
          <a:ln/>
        </p:spPr>
        <p:txBody>
          <a:bodyPr wrap="none" lIns="0" tIns="0" rIns="0" bIns="0" rtlCol="0" anchor="t"/>
          <a:lstStyle/>
          <a:p>
            <a:pPr algn="l" indent="0" marL="0">
              <a:lnSpc>
                <a:spcPts val="2050"/>
              </a:lnSpc>
              <a:buNone/>
            </a:pPr>
            <a:r>
              <a:rPr lang="en-US" sz="1600" b="1" dirty="0">
                <a:solidFill>
                  <a:srgbClr val="272525"/>
                </a:solidFill>
                <a:latin typeface="Inter Bold" pitchFamily="34" charset="0"/>
                <a:ea typeface="Inter Bold" pitchFamily="34" charset="-122"/>
                <a:cs typeface="Inter Bold" pitchFamily="34" charset="-120"/>
              </a:rPr>
              <a:t>Global COVID-19 Analytics</a:t>
            </a:r>
            <a:endParaRPr lang="en-US" sz="1600" dirty="0"/>
          </a:p>
        </p:txBody>
      </p:sp>
      <p:sp>
        <p:nvSpPr>
          <p:cNvPr id="18" name="Text 15"/>
          <p:cNvSpPr/>
          <p:nvPr/>
        </p:nvSpPr>
        <p:spPr>
          <a:xfrm>
            <a:off x="5799177" y="3527822"/>
            <a:ext cx="3031927" cy="1068705"/>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Processed millions of health records with SQL to derive fatality rates and vaccination coverage, delivering time-series insights on pandemic trends.</a:t>
            </a:r>
            <a:endParaRPr lang="en-US" sz="1300" dirty="0"/>
          </a:p>
        </p:txBody>
      </p:sp>
      <p:sp>
        <p:nvSpPr>
          <p:cNvPr id="19" name="Shape 16"/>
          <p:cNvSpPr/>
          <p:nvPr/>
        </p:nvSpPr>
        <p:spPr>
          <a:xfrm>
            <a:off x="9188053" y="2748915"/>
            <a:ext cx="3411736" cy="2565678"/>
          </a:xfrm>
          <a:prstGeom prst="roundRect">
            <a:avLst>
              <a:gd name="adj" fmla="val 4277"/>
            </a:avLst>
          </a:prstGeom>
          <a:solidFill>
            <a:srgbClr val="FFFFFF"/>
          </a:solidFill>
          <a:ln/>
        </p:spPr>
      </p:sp>
      <p:sp>
        <p:nvSpPr>
          <p:cNvPr id="20" name="Shape 17"/>
          <p:cNvSpPr/>
          <p:nvPr/>
        </p:nvSpPr>
        <p:spPr>
          <a:xfrm>
            <a:off x="9188053" y="2726055"/>
            <a:ext cx="3411736" cy="91440"/>
          </a:xfrm>
          <a:prstGeom prst="roundRect">
            <a:avLst>
              <a:gd name="adj" fmla="val 76754"/>
            </a:avLst>
          </a:prstGeom>
          <a:solidFill>
            <a:srgbClr val="4950BC"/>
          </a:solidFill>
          <a:ln/>
        </p:spPr>
      </p:sp>
      <p:sp>
        <p:nvSpPr>
          <p:cNvPr id="21" name="Shape 18"/>
          <p:cNvSpPr/>
          <p:nvPr/>
        </p:nvSpPr>
        <p:spPr>
          <a:xfrm>
            <a:off x="10643235" y="2498288"/>
            <a:ext cx="501253" cy="501253"/>
          </a:xfrm>
          <a:prstGeom prst="roundRect">
            <a:avLst>
              <a:gd name="adj" fmla="val 182423"/>
            </a:avLst>
          </a:prstGeom>
          <a:solidFill>
            <a:srgbClr val="4950BC"/>
          </a:solidFill>
          <a:ln/>
        </p:spPr>
      </p:sp>
      <p:sp>
        <p:nvSpPr>
          <p:cNvPr id="22" name="Text 19"/>
          <p:cNvSpPr/>
          <p:nvPr/>
        </p:nvSpPr>
        <p:spPr>
          <a:xfrm>
            <a:off x="10793611" y="2623542"/>
            <a:ext cx="200501" cy="250627"/>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Bold" pitchFamily="34" charset="0"/>
                <a:ea typeface="Inter Bold" pitchFamily="34" charset="-122"/>
                <a:cs typeface="Inter Bold" pitchFamily="34" charset="-120"/>
              </a:rPr>
              <a:t>3</a:t>
            </a:r>
            <a:endParaRPr lang="en-US" sz="1550" dirty="0"/>
          </a:p>
        </p:txBody>
      </p:sp>
      <p:sp>
        <p:nvSpPr>
          <p:cNvPr id="23" name="Text 20"/>
          <p:cNvSpPr/>
          <p:nvPr/>
        </p:nvSpPr>
        <p:spPr>
          <a:xfrm>
            <a:off x="9377958" y="3166586"/>
            <a:ext cx="2992279" cy="260985"/>
          </a:xfrm>
          <a:prstGeom prst="rect">
            <a:avLst/>
          </a:prstGeom>
          <a:noFill/>
          <a:ln/>
        </p:spPr>
        <p:txBody>
          <a:bodyPr wrap="none" lIns="0" tIns="0" rIns="0" bIns="0" rtlCol="0" anchor="t"/>
          <a:lstStyle/>
          <a:p>
            <a:pPr algn="l" indent="0" marL="0">
              <a:lnSpc>
                <a:spcPts val="2050"/>
              </a:lnSpc>
              <a:buNone/>
            </a:pPr>
            <a:r>
              <a:rPr lang="en-US" sz="1600" b="1" dirty="0">
                <a:solidFill>
                  <a:srgbClr val="272525"/>
                </a:solidFill>
                <a:latin typeface="Inter Bold" pitchFamily="34" charset="0"/>
                <a:ea typeface="Inter Bold" pitchFamily="34" charset="-122"/>
                <a:cs typeface="Inter Bold" pitchFamily="34" charset="-120"/>
              </a:rPr>
              <a:t>Madrid Real Estate Prediction</a:t>
            </a:r>
            <a:endParaRPr lang="en-US" sz="1600" dirty="0"/>
          </a:p>
        </p:txBody>
      </p:sp>
      <p:sp>
        <p:nvSpPr>
          <p:cNvPr id="24" name="Text 21"/>
          <p:cNvSpPr/>
          <p:nvPr/>
        </p:nvSpPr>
        <p:spPr>
          <a:xfrm>
            <a:off x="9377958" y="3527822"/>
            <a:ext cx="3031927" cy="133588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Analyzed 21,000+ properties using Python, building regression models to predict prices and guide investment strategy, identifying location as a key driver.</a:t>
            </a:r>
            <a:endParaRPr lang="en-US" sz="1300" dirty="0"/>
          </a:p>
        </p:txBody>
      </p:sp>
      <p:sp>
        <p:nvSpPr>
          <p:cNvPr id="25" name="Shape 22"/>
          <p:cNvSpPr/>
          <p:nvPr/>
        </p:nvSpPr>
        <p:spPr>
          <a:xfrm>
            <a:off x="2030492" y="5732264"/>
            <a:ext cx="5201126" cy="1770340"/>
          </a:xfrm>
          <a:prstGeom prst="roundRect">
            <a:avLst>
              <a:gd name="adj" fmla="val 6198"/>
            </a:avLst>
          </a:prstGeom>
          <a:solidFill>
            <a:srgbClr val="FFFFFF"/>
          </a:solidFill>
          <a:ln/>
        </p:spPr>
      </p:sp>
      <p:sp>
        <p:nvSpPr>
          <p:cNvPr id="26" name="Shape 23"/>
          <p:cNvSpPr/>
          <p:nvPr/>
        </p:nvSpPr>
        <p:spPr>
          <a:xfrm>
            <a:off x="2030492" y="5709404"/>
            <a:ext cx="5201126" cy="91440"/>
          </a:xfrm>
          <a:prstGeom prst="roundRect">
            <a:avLst>
              <a:gd name="adj" fmla="val 76754"/>
            </a:avLst>
          </a:prstGeom>
          <a:solidFill>
            <a:srgbClr val="4950BC"/>
          </a:solidFill>
          <a:ln/>
        </p:spPr>
      </p:sp>
      <p:sp>
        <p:nvSpPr>
          <p:cNvPr id="27" name="Shape 24"/>
          <p:cNvSpPr/>
          <p:nvPr/>
        </p:nvSpPr>
        <p:spPr>
          <a:xfrm>
            <a:off x="4380428" y="5481638"/>
            <a:ext cx="501253" cy="501253"/>
          </a:xfrm>
          <a:prstGeom prst="roundRect">
            <a:avLst>
              <a:gd name="adj" fmla="val 182423"/>
            </a:avLst>
          </a:prstGeom>
          <a:solidFill>
            <a:srgbClr val="4950BC"/>
          </a:solidFill>
          <a:ln/>
        </p:spPr>
      </p:sp>
      <p:sp>
        <p:nvSpPr>
          <p:cNvPr id="28" name="Text 25"/>
          <p:cNvSpPr/>
          <p:nvPr/>
        </p:nvSpPr>
        <p:spPr>
          <a:xfrm>
            <a:off x="4530804" y="5606891"/>
            <a:ext cx="200501" cy="250627"/>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Bold" pitchFamily="34" charset="0"/>
                <a:ea typeface="Inter Bold" pitchFamily="34" charset="-122"/>
                <a:cs typeface="Inter Bold" pitchFamily="34" charset="-120"/>
              </a:rPr>
              <a:t>4</a:t>
            </a:r>
            <a:endParaRPr lang="en-US" sz="1550" dirty="0"/>
          </a:p>
        </p:txBody>
      </p:sp>
      <p:sp>
        <p:nvSpPr>
          <p:cNvPr id="29" name="Text 26"/>
          <p:cNvSpPr/>
          <p:nvPr/>
        </p:nvSpPr>
        <p:spPr>
          <a:xfrm>
            <a:off x="2220397" y="6149935"/>
            <a:ext cx="3646527" cy="260985"/>
          </a:xfrm>
          <a:prstGeom prst="rect">
            <a:avLst/>
          </a:prstGeom>
          <a:noFill/>
          <a:ln/>
        </p:spPr>
        <p:txBody>
          <a:bodyPr wrap="none" lIns="0" tIns="0" rIns="0" bIns="0" rtlCol="0" anchor="t"/>
          <a:lstStyle/>
          <a:p>
            <a:pPr algn="l" indent="0" marL="0">
              <a:lnSpc>
                <a:spcPts val="2050"/>
              </a:lnSpc>
              <a:buNone/>
            </a:pPr>
            <a:r>
              <a:rPr lang="en-US" sz="1600" b="1" dirty="0">
                <a:solidFill>
                  <a:srgbClr val="272525"/>
                </a:solidFill>
                <a:latin typeface="Inter Bold" pitchFamily="34" charset="0"/>
                <a:ea typeface="Inter Bold" pitchFamily="34" charset="-122"/>
                <a:cs typeface="Inter Bold" pitchFamily="34" charset="-120"/>
              </a:rPr>
              <a:t>Real-Time Fog &amp; Obstacle Detection</a:t>
            </a:r>
            <a:endParaRPr lang="en-US" sz="1600" dirty="0"/>
          </a:p>
        </p:txBody>
      </p:sp>
      <p:sp>
        <p:nvSpPr>
          <p:cNvPr id="30" name="Text 27"/>
          <p:cNvSpPr/>
          <p:nvPr/>
        </p:nvSpPr>
        <p:spPr>
          <a:xfrm>
            <a:off x="2220397" y="6511171"/>
            <a:ext cx="4821317" cy="80152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Developed a deep learning pipeline (LSTM, YOLOv8, CNN-LSTM) for autonomous vehicles, achieving ~79.5% accuracy by fusing sensor data.</a:t>
            </a:r>
            <a:endParaRPr lang="en-US" sz="1300" dirty="0"/>
          </a:p>
        </p:txBody>
      </p:sp>
      <p:sp>
        <p:nvSpPr>
          <p:cNvPr id="31" name="Shape 28"/>
          <p:cNvSpPr/>
          <p:nvPr/>
        </p:nvSpPr>
        <p:spPr>
          <a:xfrm>
            <a:off x="7398663" y="5732264"/>
            <a:ext cx="5201126" cy="1770340"/>
          </a:xfrm>
          <a:prstGeom prst="roundRect">
            <a:avLst>
              <a:gd name="adj" fmla="val 6198"/>
            </a:avLst>
          </a:prstGeom>
          <a:solidFill>
            <a:srgbClr val="FFFFFF"/>
          </a:solidFill>
          <a:ln/>
        </p:spPr>
      </p:sp>
      <p:sp>
        <p:nvSpPr>
          <p:cNvPr id="32" name="Shape 29"/>
          <p:cNvSpPr/>
          <p:nvPr/>
        </p:nvSpPr>
        <p:spPr>
          <a:xfrm>
            <a:off x="7398663" y="5709404"/>
            <a:ext cx="5201126" cy="91440"/>
          </a:xfrm>
          <a:prstGeom prst="roundRect">
            <a:avLst>
              <a:gd name="adj" fmla="val 76754"/>
            </a:avLst>
          </a:prstGeom>
          <a:solidFill>
            <a:srgbClr val="4950BC"/>
          </a:solidFill>
          <a:ln/>
        </p:spPr>
      </p:sp>
      <p:sp>
        <p:nvSpPr>
          <p:cNvPr id="33" name="Shape 30"/>
          <p:cNvSpPr/>
          <p:nvPr/>
        </p:nvSpPr>
        <p:spPr>
          <a:xfrm>
            <a:off x="9748599" y="5481638"/>
            <a:ext cx="501253" cy="501253"/>
          </a:xfrm>
          <a:prstGeom prst="roundRect">
            <a:avLst>
              <a:gd name="adj" fmla="val 182423"/>
            </a:avLst>
          </a:prstGeom>
          <a:solidFill>
            <a:srgbClr val="4950BC"/>
          </a:solidFill>
          <a:ln/>
        </p:spPr>
      </p:sp>
      <p:sp>
        <p:nvSpPr>
          <p:cNvPr id="34" name="Text 31"/>
          <p:cNvSpPr/>
          <p:nvPr/>
        </p:nvSpPr>
        <p:spPr>
          <a:xfrm>
            <a:off x="9898975" y="5606891"/>
            <a:ext cx="200501" cy="250627"/>
          </a:xfrm>
          <a:prstGeom prst="rect">
            <a:avLst/>
          </a:prstGeom>
          <a:noFill/>
          <a:ln/>
        </p:spPr>
        <p:txBody>
          <a:bodyPr wrap="none" lIns="0" tIns="0" rIns="0" bIns="0" rtlCol="0" anchor="t"/>
          <a:lstStyle/>
          <a:p>
            <a:pPr algn="l" indent="0" marL="0">
              <a:lnSpc>
                <a:spcPts val="2500"/>
              </a:lnSpc>
              <a:buNone/>
            </a:pPr>
            <a:r>
              <a:rPr lang="en-US" sz="1550" b="1" dirty="0">
                <a:solidFill>
                  <a:srgbClr val="FFFFFF"/>
                </a:solidFill>
                <a:latin typeface="Inter Bold" pitchFamily="34" charset="0"/>
                <a:ea typeface="Inter Bold" pitchFamily="34" charset="-122"/>
                <a:cs typeface="Inter Bold" pitchFamily="34" charset="-120"/>
              </a:rPr>
              <a:t>5</a:t>
            </a:r>
            <a:endParaRPr lang="en-US" sz="1550" dirty="0"/>
          </a:p>
        </p:txBody>
      </p:sp>
      <p:sp>
        <p:nvSpPr>
          <p:cNvPr id="35" name="Text 32"/>
          <p:cNvSpPr/>
          <p:nvPr/>
        </p:nvSpPr>
        <p:spPr>
          <a:xfrm>
            <a:off x="7588568" y="6149935"/>
            <a:ext cx="3985022" cy="260985"/>
          </a:xfrm>
          <a:prstGeom prst="rect">
            <a:avLst/>
          </a:prstGeom>
          <a:noFill/>
          <a:ln/>
        </p:spPr>
        <p:txBody>
          <a:bodyPr wrap="none" lIns="0" tIns="0" rIns="0" bIns="0" rtlCol="0" anchor="t"/>
          <a:lstStyle/>
          <a:p>
            <a:pPr algn="l" indent="0" marL="0">
              <a:lnSpc>
                <a:spcPts val="2050"/>
              </a:lnSpc>
              <a:buNone/>
            </a:pPr>
            <a:r>
              <a:rPr lang="en-US" sz="1600" b="1" dirty="0">
                <a:solidFill>
                  <a:srgbClr val="272525"/>
                </a:solidFill>
                <a:latin typeface="Inter Bold" pitchFamily="34" charset="0"/>
                <a:ea typeface="Inter Bold" pitchFamily="34" charset="-122"/>
                <a:cs typeface="Inter Bold" pitchFamily="34" charset="-120"/>
              </a:rPr>
              <a:t>Comprehensive Media Catalog Scraper</a:t>
            </a:r>
            <a:endParaRPr lang="en-US" sz="1600" dirty="0"/>
          </a:p>
        </p:txBody>
      </p:sp>
      <p:sp>
        <p:nvSpPr>
          <p:cNvPr id="36" name="Text 33"/>
          <p:cNvSpPr/>
          <p:nvPr/>
        </p:nvSpPr>
        <p:spPr>
          <a:xfrm>
            <a:off x="7588568" y="6511171"/>
            <a:ext cx="4821317" cy="80152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Developed an automated Python scraper using Selenium to collect global film and series data from dynamic websites, transforming it into a structured database.</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1986" y="660440"/>
            <a:ext cx="6107906" cy="582216"/>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Thank You &amp; Let's Connect</a:t>
            </a:r>
            <a:endParaRPr lang="en-US" sz="3650" dirty="0"/>
          </a:p>
        </p:txBody>
      </p:sp>
      <p:sp>
        <p:nvSpPr>
          <p:cNvPr id="4" name="Text 1"/>
          <p:cNvSpPr/>
          <p:nvPr/>
        </p:nvSpPr>
        <p:spPr>
          <a:xfrm>
            <a:off x="651986" y="1521976"/>
            <a:ext cx="7840028" cy="894398"/>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Thank you for your time and attention. I am eager to contribute my skills and passion for data to impactful projects. Let's connect and explore how I can help drive your business forward with data-driven insights.</a:t>
            </a:r>
            <a:endParaRPr lang="en-US" sz="14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986" y="2625923"/>
            <a:ext cx="465653" cy="465653"/>
          </a:xfrm>
          <a:prstGeom prst="rect">
            <a:avLst/>
          </a:prstGeom>
        </p:spPr>
      </p:pic>
      <p:sp>
        <p:nvSpPr>
          <p:cNvPr id="6" name="Text 2"/>
          <p:cNvSpPr/>
          <p:nvPr/>
        </p:nvSpPr>
        <p:spPr>
          <a:xfrm>
            <a:off x="651986" y="3324344"/>
            <a:ext cx="2328624"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Email</a:t>
            </a:r>
            <a:endParaRPr lang="en-US" sz="1800" dirty="0"/>
          </a:p>
        </p:txBody>
      </p:sp>
      <p:sp>
        <p:nvSpPr>
          <p:cNvPr id="7" name="Text 3"/>
          <p:cNvSpPr/>
          <p:nvPr/>
        </p:nvSpPr>
        <p:spPr>
          <a:xfrm>
            <a:off x="651986" y="3727133"/>
            <a:ext cx="7840028" cy="298133"/>
          </a:xfrm>
          <a:prstGeom prst="rect">
            <a:avLst/>
          </a:prstGeom>
          <a:noFill/>
          <a:ln/>
        </p:spPr>
        <p:txBody>
          <a:bodyPr wrap="none" lIns="0" tIns="0" rIns="0" bIns="0" rtlCol="0" anchor="t"/>
          <a:lstStyle/>
          <a:p>
            <a:pPr algn="l" indent="0" marL="0">
              <a:lnSpc>
                <a:spcPts val="2300"/>
              </a:lnSpc>
              <a:buNone/>
            </a:pPr>
            <a:r>
              <a:rPr lang="en-US" sz="1450" u="sng" dirty="0">
                <a:solidFill>
                  <a:srgbClr val="4950BC"/>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mohamed.abdeen.data@example.com</a:t>
            </a:r>
            <a:endParaRPr lang="en-US" sz="1450" dirty="0"/>
          </a:p>
        </p:txBody>
      </p:sp>
      <p:pic>
        <p:nvPicPr>
          <p:cNvPr id="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986" y="4397812"/>
            <a:ext cx="465653" cy="465653"/>
          </a:xfrm>
          <a:prstGeom prst="rect">
            <a:avLst/>
          </a:prstGeom>
        </p:spPr>
      </p:pic>
      <p:sp>
        <p:nvSpPr>
          <p:cNvPr id="9" name="Text 4"/>
          <p:cNvSpPr/>
          <p:nvPr/>
        </p:nvSpPr>
        <p:spPr>
          <a:xfrm>
            <a:off x="651986" y="5096232"/>
            <a:ext cx="2328624"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LinkedIn</a:t>
            </a:r>
            <a:endParaRPr lang="en-US" sz="1800" dirty="0"/>
          </a:p>
        </p:txBody>
      </p:sp>
      <p:sp>
        <p:nvSpPr>
          <p:cNvPr id="10" name="Text 5"/>
          <p:cNvSpPr/>
          <p:nvPr/>
        </p:nvSpPr>
        <p:spPr>
          <a:xfrm>
            <a:off x="651986" y="5499021"/>
            <a:ext cx="7840028" cy="298133"/>
          </a:xfrm>
          <a:prstGeom prst="rect">
            <a:avLst/>
          </a:prstGeom>
          <a:noFill/>
          <a:ln/>
        </p:spPr>
        <p:txBody>
          <a:bodyPr wrap="none" lIns="0" tIns="0" rIns="0" bIns="0" rtlCol="0" anchor="t"/>
          <a:lstStyle/>
          <a:p>
            <a:pPr algn="l" indent="0" marL="0">
              <a:lnSpc>
                <a:spcPts val="2300"/>
              </a:lnSpc>
              <a:buNone/>
            </a:pPr>
            <a:r>
              <a:rPr lang="en-US" sz="1450" u="sng" dirty="0">
                <a:solidFill>
                  <a:srgbClr val="4950BC"/>
                </a:solidFill>
                <a:latin typeface="Inter" pitchFamily="34" charset="0"/>
                <a:ea typeface="Inter" pitchFamily="34" charset="-122"/>
                <a:cs typeface="Inter" pitchFamily="34" charset="-120"/>
                <a:hlinkClick r:id="rId7" invalidUrl="" action="" tgtFrame="" tooltip="" history="1" highlightClick="0" endSnd="0">
                  <a:extLst>
                    <a:ext uri="{A12FA001-AC4F-418D-AE19-62706E023703}">
                      <ahyp:hlinkClr xmlns:ahyp="http://schemas.microsoft.com/office/drawing/2018/hyperlinkcolor" val="tx"/>
                    </a:ext>
                  </a:extLst>
                </a:hlinkClick>
              </a:rPr>
              <a:t>linkedin.com/in/mohamedabdeen</a:t>
            </a:r>
            <a:endParaRPr lang="en-US" sz="1450" dirty="0"/>
          </a:p>
        </p:txBody>
      </p:sp>
      <p:pic>
        <p:nvPicPr>
          <p:cNvPr id="11" name="Image 3"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986" y="6169700"/>
            <a:ext cx="465653" cy="465653"/>
          </a:xfrm>
          <a:prstGeom prst="rect">
            <a:avLst/>
          </a:prstGeom>
        </p:spPr>
      </p:pic>
      <p:sp>
        <p:nvSpPr>
          <p:cNvPr id="12" name="Text 6"/>
          <p:cNvSpPr/>
          <p:nvPr/>
        </p:nvSpPr>
        <p:spPr>
          <a:xfrm>
            <a:off x="651986" y="6868120"/>
            <a:ext cx="2328624"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Portfolio</a:t>
            </a:r>
            <a:endParaRPr lang="en-US" sz="1800" dirty="0"/>
          </a:p>
        </p:txBody>
      </p:sp>
      <p:sp>
        <p:nvSpPr>
          <p:cNvPr id="13" name="Text 7"/>
          <p:cNvSpPr/>
          <p:nvPr/>
        </p:nvSpPr>
        <p:spPr>
          <a:xfrm>
            <a:off x="651986" y="7270909"/>
            <a:ext cx="7840028" cy="298133"/>
          </a:xfrm>
          <a:prstGeom prst="rect">
            <a:avLst/>
          </a:prstGeom>
          <a:noFill/>
          <a:ln/>
        </p:spPr>
        <p:txBody>
          <a:bodyPr wrap="none" lIns="0" tIns="0" rIns="0" bIns="0" rtlCol="0" anchor="t"/>
          <a:lstStyle/>
          <a:p>
            <a:pPr algn="l" indent="0" marL="0">
              <a:lnSpc>
                <a:spcPts val="2300"/>
              </a:lnSpc>
              <a:buNone/>
            </a:pPr>
            <a:r>
              <a:rPr lang="en-US" sz="1450" u="sng" dirty="0">
                <a:solidFill>
                  <a:srgbClr val="4950BC"/>
                </a:solidFill>
                <a:latin typeface="Inter" pitchFamily="34" charset="0"/>
                <a:ea typeface="Inter" pitchFamily="34" charset="-122"/>
                <a:cs typeface="Inter" pitchFamily="34" charset="-120"/>
                <a:hlinkClick r:id="rId10" invalidUrl="" action="" tgtFrame="" tooltip="" history="1" highlightClick="0" endSnd="0">
                  <a:extLst>
                    <a:ext uri="{A12FA001-AC4F-418D-AE19-62706E023703}">
                      <ahyp:hlinkClr xmlns:ahyp="http://schemas.microsoft.com/office/drawing/2018/hyperlinkcolor" val="tx"/>
                    </a:ext>
                  </a:extLst>
                </a:hlinkClick>
              </a:rPr>
              <a:t>mohamedabdeen.data</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2026-01-12T20:00:25Z</dcterms:created>
  <dcterms:modified xsi:type="dcterms:W3CDTF">2026-01-12T20:00:25Z</dcterms:modified>
</cp:coreProperties>
</file>